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41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403" r:id="rId59"/>
    <p:sldId id="397" r:id="rId60"/>
    <p:sldId id="404" r:id="rId61"/>
    <p:sldId id="398" r:id="rId62"/>
    <p:sldId id="399" r:id="rId63"/>
    <p:sldId id="400" r:id="rId64"/>
    <p:sldId id="401" r:id="rId65"/>
    <p:sldId id="402" r:id="rId66"/>
    <p:sldId id="258" r:id="rId6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86322" autoAdjust="0"/>
  </p:normalViewPr>
  <p:slideViewPr>
    <p:cSldViewPr snapToGrid="0">
      <p:cViewPr varScale="1">
        <p:scale>
          <a:sx n="91" d="100"/>
          <a:sy n="91" d="100"/>
        </p:scale>
        <p:origin x="-69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83F62-4F24-BA4D-8DB8-76BCA11AFACE}" type="datetimeFigureOut">
              <a:rPr lang="en-US" smtClean="0"/>
              <a:t>2/11/19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82284-FC40-5640-941D-6D52E4AB58C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116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245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20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1673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nalytics-pos-inline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" y="280925"/>
            <a:ext cx="1612900" cy="34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254000" y="6456364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17226" tIns="58613" rIns="117226" bIns="58613"/>
          <a:lstStyle/>
          <a:p>
            <a:pPr>
              <a:defRPr/>
            </a:pPr>
            <a:fld id="{35981CAD-D717-E041-9EB6-AABBDF800876}" type="slidenum">
              <a:rPr lang="en-US" sz="1300">
                <a:cs typeface="+mn-cs"/>
              </a:rPr>
              <a:pPr>
                <a:defRPr/>
              </a:pPr>
              <a:t>‹#›</a:t>
            </a:fld>
            <a:endParaRPr lang="en-US" sz="13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840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nalytics-pos-inline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" y="280925"/>
            <a:ext cx="1612900" cy="34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7912100" y="6481765"/>
            <a:ext cx="4072467" cy="30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040" tIns="59021" rIns="118040" bIns="59021">
            <a:spAutoFit/>
          </a:bodyPr>
          <a:lstStyle/>
          <a:p>
            <a:pPr algn="r"/>
            <a:r>
              <a:rPr lang="en-US" sz="1200" dirty="0"/>
              <a:t>© 2016 IBM Corporation</a:t>
            </a: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254000" y="6456364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17226" tIns="58613" rIns="117226" bIns="58613"/>
          <a:lstStyle/>
          <a:p>
            <a:pPr>
              <a:defRPr/>
            </a:pPr>
            <a:fld id="{35981CAD-D717-E041-9EB6-AABBDF800876}" type="slidenum">
              <a:rPr lang="en-US" sz="1300">
                <a:cs typeface="+mn-cs"/>
              </a:rPr>
              <a:pPr>
                <a:defRPr/>
              </a:pPr>
              <a:t>‹#›</a:t>
            </a:fld>
            <a:endParaRPr lang="en-US" sz="13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1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j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10"/>
          </p:nvPr>
        </p:nvSpPr>
        <p:spPr>
          <a:xfrm>
            <a:off x="609600" y="1363716"/>
            <a:ext cx="10972800" cy="4397984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3" name="Marcador de título 1"/>
          <p:cNvSpPr>
            <a:spLocks noGrp="1"/>
          </p:cNvSpPr>
          <p:nvPr>
            <p:ph type="title"/>
          </p:nvPr>
        </p:nvSpPr>
        <p:spPr>
          <a:xfrm>
            <a:off x="609600" y="366499"/>
            <a:ext cx="10972800" cy="80970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_tradnl" dirty="0"/>
              <a:t>Títulos en rojo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492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739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06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0497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641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966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21302" y="187594"/>
            <a:ext cx="2168847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9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580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6A8B7-EAD3-4468-949D-B66283BFF95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582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9F827-84A0-4518-A23A-A029FA44336A}" type="datetimeFigureOut">
              <a:rPr lang="es-MX" smtClean="0"/>
              <a:t>2/11/19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6A8B7-EAD3-4468-949D-B66283BFF950}" type="slidenum">
              <a:rPr lang="es-MX" smtClean="0"/>
              <a:t>‹#›</a:t>
            </a:fld>
            <a:endParaRPr lang="es-MX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821302" y="187594"/>
            <a:ext cx="2168847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4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carlos.socarras@smart-bp.com" TargetMode="External"/><Relationship Id="rId4" Type="http://schemas.openxmlformats.org/officeDocument/2006/relationships/hyperlink" Target="http://www.smart-bp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5381623" y="3278188"/>
            <a:ext cx="6942667" cy="825500"/>
          </a:xfrm>
        </p:spPr>
        <p:txBody>
          <a:bodyPr>
            <a:no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Cierre Fase I Soluciones de Optimización </a:t>
            </a:r>
            <a:r>
              <a:rPr lang="es-MX" sz="3600" dirty="0">
                <a:solidFill>
                  <a:srgbClr val="FF0000"/>
                </a:solidFill>
              </a:rPr>
              <a:t/>
            </a:r>
            <a:br>
              <a:rPr lang="es-MX" sz="3600" dirty="0">
                <a:solidFill>
                  <a:srgbClr val="FF0000"/>
                </a:solidFill>
              </a:rPr>
            </a:br>
            <a:r>
              <a:rPr lang="es-MX" sz="1600" dirty="0">
                <a:solidFill>
                  <a:schemeClr val="bg1"/>
                </a:solidFill>
              </a:rPr>
              <a:t>Corporación Favorita, Noviembre 2018</a:t>
            </a:r>
          </a:p>
        </p:txBody>
      </p:sp>
    </p:spTree>
    <p:extLst>
      <p:ext uri="{BB962C8B-B14F-4D97-AF65-F5344CB8AC3E}">
        <p14:creationId xmlns:p14="http://schemas.microsoft.com/office/powerpoint/2010/main" val="184843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508302"/>
              </p:ext>
            </p:extLst>
          </p:nvPr>
        </p:nvGraphicFramePr>
        <p:xfrm>
          <a:off x="325028" y="1836717"/>
          <a:ext cx="5666384" cy="3335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8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1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32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13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1384">
                  <a:extLst>
                    <a:ext uri="{9D8B030D-6E8A-4147-A177-3AD203B41FA5}">
                      <a16:colId xmlns:a16="http://schemas.microsoft.com/office/drawing/2014/main" xmlns="" val="2636347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total de tareas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-25%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-50%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Pallets combinados (contaminable y contaminante)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589" y="1836717"/>
            <a:ext cx="5598458" cy="32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2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F69DE379-97DE-4990-A2EF-FA7CC659AC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618947"/>
              </p:ext>
            </p:extLst>
          </p:nvPr>
        </p:nvGraphicFramePr>
        <p:xfrm>
          <a:off x="662849" y="3702385"/>
          <a:ext cx="10866302" cy="262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32">
                  <a:extLst>
                    <a:ext uri="{9D8B030D-6E8A-4147-A177-3AD203B41FA5}">
                      <a16:colId xmlns:a16="http://schemas.microsoft.com/office/drawing/2014/main" xmlns="" val="2637018735"/>
                    </a:ext>
                  </a:extLst>
                </a:gridCol>
                <a:gridCol w="18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33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43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8654">
                  <a:extLst>
                    <a:ext uri="{9D8B030D-6E8A-4147-A177-3AD203B41FA5}">
                      <a16:colId xmlns:a16="http://schemas.microsoft.com/office/drawing/2014/main" xmlns="" val="1155755558"/>
                    </a:ext>
                  </a:extLst>
                </a:gridCol>
                <a:gridCol w="1503484">
                  <a:extLst>
                    <a:ext uri="{9D8B030D-6E8A-4147-A177-3AD203B41FA5}">
                      <a16:colId xmlns:a16="http://schemas.microsoft.com/office/drawing/2014/main" xmlns="" val="2246889734"/>
                    </a:ext>
                  </a:extLst>
                </a:gridCol>
                <a:gridCol w="1494693">
                  <a:extLst>
                    <a:ext uri="{9D8B030D-6E8A-4147-A177-3AD203B41FA5}">
                      <a16:colId xmlns:a16="http://schemas.microsoft.com/office/drawing/2014/main" xmlns="" val="548918357"/>
                    </a:ext>
                  </a:extLst>
                </a:gridCol>
              </a:tblGrid>
              <a:tr h="702561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SMARTBP</a:t>
                      </a: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u="none" strike="noStrike" dirty="0">
                          <a:effectLst/>
                        </a:rPr>
                        <a:t>Rango de peso por </a:t>
                      </a:r>
                      <a:r>
                        <a:rPr lang="es-CO" sz="1100" u="none" strike="noStrike" dirty="0" smtClean="0">
                          <a:effectLst/>
                        </a:rPr>
                        <a:t>tarea (Kg)</a:t>
                      </a:r>
                      <a:endParaRPr lang="es-CO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tareas)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tareas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 bultos que pertenecen a las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bultos)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bultos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Menor o  igual 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477803673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201 y 400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401 y 600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601 y 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83%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Más de 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5FE28AD8-56DD-4453-8E15-7DDFBF8F5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495220"/>
              </p:ext>
            </p:extLst>
          </p:nvPr>
        </p:nvGraphicFramePr>
        <p:xfrm>
          <a:off x="662849" y="1005617"/>
          <a:ext cx="10866302" cy="2625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740">
                  <a:extLst>
                    <a:ext uri="{9D8B030D-6E8A-4147-A177-3AD203B41FA5}">
                      <a16:colId xmlns:a16="http://schemas.microsoft.com/office/drawing/2014/main" xmlns="" val="1555570040"/>
                    </a:ext>
                  </a:extLst>
                </a:gridCol>
                <a:gridCol w="18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88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43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43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8653">
                  <a:extLst>
                    <a:ext uri="{9D8B030D-6E8A-4147-A177-3AD203B41FA5}">
                      <a16:colId xmlns:a16="http://schemas.microsoft.com/office/drawing/2014/main" xmlns="" val="1155755558"/>
                    </a:ext>
                  </a:extLst>
                </a:gridCol>
                <a:gridCol w="1512277">
                  <a:extLst>
                    <a:ext uri="{9D8B030D-6E8A-4147-A177-3AD203B41FA5}">
                      <a16:colId xmlns:a16="http://schemas.microsoft.com/office/drawing/2014/main" xmlns="" val="2246889734"/>
                    </a:ext>
                  </a:extLst>
                </a:gridCol>
                <a:gridCol w="1494693">
                  <a:extLst>
                    <a:ext uri="{9D8B030D-6E8A-4147-A177-3AD203B41FA5}">
                      <a16:colId xmlns:a16="http://schemas.microsoft.com/office/drawing/2014/main" xmlns="" val="548918357"/>
                    </a:ext>
                  </a:extLst>
                </a:gridCol>
              </a:tblGrid>
              <a:tr h="702561">
                <a:tc rowSpan="6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100" u="none" strike="noStrike" kern="1200" dirty="0">
                          <a:effectLst/>
                        </a:rPr>
                        <a:t>FAVORITA</a:t>
                      </a:r>
                      <a:endParaRPr lang="es-CO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Rango de peso por </a:t>
                      </a:r>
                      <a:r>
                        <a:rPr lang="es-CO" sz="1100" u="none" strike="noStrike" dirty="0" smtClean="0">
                          <a:effectLst/>
                        </a:rPr>
                        <a:t>tarea (Kg)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tareas)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tareas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 bultos que pertenecen a las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bultos)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bultos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Menor o  igual 200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477803673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Entre 201 y 400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Entre 401 y 600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Entre 601 y 800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Más de 800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</p:spTree>
    <p:extLst>
      <p:ext uri="{BB962C8B-B14F-4D97-AF65-F5344CB8AC3E}">
        <p14:creationId xmlns:p14="http://schemas.microsoft.com/office/powerpoint/2010/main" val="312477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068776"/>
              </p:ext>
            </p:extLst>
          </p:nvPr>
        </p:nvGraphicFramePr>
        <p:xfrm>
          <a:off x="508746" y="2139950"/>
          <a:ext cx="5716208" cy="2585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03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27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90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9046">
                  <a:extLst>
                    <a:ext uri="{9D8B030D-6E8A-4147-A177-3AD203B41FA5}">
                      <a16:colId xmlns:a16="http://schemas.microsoft.com/office/drawing/2014/main" xmlns="" val="2937023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código de barras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bultos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50.88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peso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352.02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399.07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volumen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altura esperada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3691A25D-B633-49DC-84B4-DDD71286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253" y="2051184"/>
            <a:ext cx="4578493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9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902738"/>
              </p:ext>
            </p:extLst>
          </p:nvPr>
        </p:nvGraphicFramePr>
        <p:xfrm>
          <a:off x="327893" y="1831222"/>
          <a:ext cx="6617448" cy="369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98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50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7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7640">
                  <a:extLst>
                    <a:ext uri="{9D8B030D-6E8A-4147-A177-3AD203B41FA5}">
                      <a16:colId xmlns:a16="http://schemas.microsoft.com/office/drawing/2014/main" xmlns="" val="3145936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Mínimo peso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658%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Máximo peso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1063.64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996.42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-67.22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Mínimo volumen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2370%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Máximo volumen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Mínimo altura esperada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2370%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Máximo altura esperada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Mínimo número de bultos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Máximo número de bultos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EB12D177-888A-4E9D-B6F4-4A3A0DF8648F}"/>
              </a:ext>
            </a:extLst>
          </p:cNvPr>
          <p:cNvGrpSpPr/>
          <p:nvPr/>
        </p:nvGrpSpPr>
        <p:grpSpPr>
          <a:xfrm>
            <a:off x="7234180" y="1168292"/>
            <a:ext cx="4274660" cy="2423947"/>
            <a:chOff x="7264328" y="1203173"/>
            <a:chExt cx="4578493" cy="2755631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xmlns="" id="{DD0DD4B4-F251-487E-87F4-B2E8414F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4328" y="1203173"/>
              <a:ext cx="4578493" cy="2755631"/>
            </a:xfrm>
            <a:prstGeom prst="rect">
              <a:avLst/>
            </a:prstGeom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xmlns="" id="{8C384886-DC2A-415C-A385-B2BE07718A23}"/>
                </a:ext>
              </a:extLst>
            </p:cNvPr>
            <p:cNvCxnSpPr/>
            <p:nvPr/>
          </p:nvCxnSpPr>
          <p:spPr>
            <a:xfrm>
              <a:off x="7687056" y="1956816"/>
              <a:ext cx="3962400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FBF87CEB-044F-421D-AE4B-7BD024DAFD3E}"/>
              </a:ext>
            </a:extLst>
          </p:cNvPr>
          <p:cNvGrpSpPr/>
          <p:nvPr/>
        </p:nvGrpSpPr>
        <p:grpSpPr>
          <a:xfrm>
            <a:off x="7234180" y="3758521"/>
            <a:ext cx="4274660" cy="2388033"/>
            <a:chOff x="7228592" y="3631196"/>
            <a:chExt cx="3967727" cy="238803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xmlns="" id="{B9DE7983-F28F-4248-B3F4-7052CACD4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8592" y="3631196"/>
              <a:ext cx="3967727" cy="2388033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xmlns="" id="{1B2B6873-64CB-403C-8F61-71124672DACA}"/>
                </a:ext>
              </a:extLst>
            </p:cNvPr>
            <p:cNvCxnSpPr>
              <a:cxnSpLocks/>
            </p:cNvCxnSpPr>
            <p:nvPr/>
          </p:nvCxnSpPr>
          <p:spPr>
            <a:xfrm>
              <a:off x="7497819" y="4330257"/>
              <a:ext cx="359182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992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E2079A9E-B4F4-4AD9-A5BB-84EF1CEF2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" r="464"/>
          <a:stretch/>
        </p:blipFill>
        <p:spPr>
          <a:xfrm>
            <a:off x="78070" y="2049809"/>
            <a:ext cx="5816777" cy="25819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AA881E6-2EB2-4380-ABFD-0F009471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r="806" b="2381"/>
          <a:stretch/>
        </p:blipFill>
        <p:spPr>
          <a:xfrm>
            <a:off x="5996082" y="2028107"/>
            <a:ext cx="6157550" cy="2543893"/>
          </a:xfrm>
          <a:prstGeom prst="rect">
            <a:avLst/>
          </a:prstGeom>
        </p:spPr>
      </p:pic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Peso Paletizado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</p:spTree>
    <p:extLst>
      <p:ext uri="{BB962C8B-B14F-4D97-AF65-F5344CB8AC3E}">
        <p14:creationId xmlns:p14="http://schemas.microsoft.com/office/powerpoint/2010/main" val="287106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0EFF5B0-CE8D-4322-9DD4-8815B20B9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1489"/>
          <a:stretch/>
        </p:blipFill>
        <p:spPr>
          <a:xfrm>
            <a:off x="277578" y="949170"/>
            <a:ext cx="5867834" cy="24490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3B702897-DCDD-4964-BCBC-6F42EE171D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r="1100"/>
          <a:stretch/>
        </p:blipFill>
        <p:spPr>
          <a:xfrm>
            <a:off x="3116137" y="3565422"/>
            <a:ext cx="6058549" cy="25947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933152EA-CF1F-42C6-8D28-1AC74CAA2B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" r="1330"/>
          <a:stretch/>
        </p:blipFill>
        <p:spPr>
          <a:xfrm>
            <a:off x="6208215" y="1019690"/>
            <a:ext cx="5697415" cy="2409310"/>
          </a:xfrm>
          <a:prstGeom prst="rect">
            <a:avLst/>
          </a:prstGeom>
        </p:spPr>
      </p:pic>
      <p:sp>
        <p:nvSpPr>
          <p:cNvPr id="5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Peso Paletizado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</p:spTree>
    <p:extLst>
      <p:ext uri="{BB962C8B-B14F-4D97-AF65-F5344CB8AC3E}">
        <p14:creationId xmlns:p14="http://schemas.microsoft.com/office/powerpoint/2010/main" val="98372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BCAED6A-C44B-4145-90DE-D5F788C47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51" b="2067"/>
          <a:stretch/>
        </p:blipFill>
        <p:spPr>
          <a:xfrm>
            <a:off x="205300" y="2287018"/>
            <a:ext cx="5722821" cy="24045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93928B4-99D8-4E6E-8BEE-14C2F52969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r="795" b="891"/>
          <a:stretch/>
        </p:blipFill>
        <p:spPr>
          <a:xfrm>
            <a:off x="5861743" y="2305883"/>
            <a:ext cx="6074153" cy="2549999"/>
          </a:xfrm>
          <a:prstGeom prst="rect">
            <a:avLst/>
          </a:prstGeom>
        </p:spPr>
      </p:pic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Volumen Paletizado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</p:spTree>
    <p:extLst>
      <p:ext uri="{BB962C8B-B14F-4D97-AF65-F5344CB8AC3E}">
        <p14:creationId xmlns:p14="http://schemas.microsoft.com/office/powerpoint/2010/main" val="4147730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F6C9E34-3BB7-4F66-BCA8-A06498BE7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3" y="1410866"/>
            <a:ext cx="5609888" cy="23975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A1DE5E6-1D1A-430D-9E85-0632B9ED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r="1530"/>
          <a:stretch/>
        </p:blipFill>
        <p:spPr>
          <a:xfrm>
            <a:off x="3664123" y="4118807"/>
            <a:ext cx="5499906" cy="23507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C0DF6480-91A2-44C8-8F18-FAB2089F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" b="2715"/>
          <a:stretch/>
        </p:blipFill>
        <p:spPr>
          <a:xfrm>
            <a:off x="6210811" y="1410866"/>
            <a:ext cx="5499906" cy="2332459"/>
          </a:xfrm>
          <a:prstGeom prst="rect">
            <a:avLst/>
          </a:prstGeom>
        </p:spPr>
      </p:pic>
      <p:sp>
        <p:nvSpPr>
          <p:cNvPr id="5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Volumen Paletizado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</p:spTree>
    <p:extLst>
      <p:ext uri="{BB962C8B-B14F-4D97-AF65-F5344CB8AC3E}">
        <p14:creationId xmlns:p14="http://schemas.microsoft.com/office/powerpoint/2010/main" val="106182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714952"/>
              </p:ext>
            </p:extLst>
          </p:nvPr>
        </p:nvGraphicFramePr>
        <p:xfrm>
          <a:off x="308722" y="1803247"/>
          <a:ext cx="6617448" cy="3980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26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26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7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7640">
                  <a:extLst>
                    <a:ext uri="{9D8B030D-6E8A-4147-A177-3AD203B41FA5}">
                      <a16:colId xmlns:a16="http://schemas.microsoft.com/office/drawing/2014/main" xmlns="" val="1155755558"/>
                    </a:ext>
                  </a:extLst>
                </a:gridCol>
              </a:tblGrid>
              <a:tr h="702561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 (Aprox)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609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6748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8179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1431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477803673"/>
                  </a:ext>
                </a:extLst>
              </a:tr>
              <a:tr h="384609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1502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2073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609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1805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1900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609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609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1436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1819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609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609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Promedio pasillos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1197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Mínimo número pasillos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4316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Máximo número pasillos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25C91E3E-D825-4B90-B502-681E14D7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55" y="2211052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5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88D6CB7-B472-49C3-B6F3-5C05D4ECA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r="1576" b="2334"/>
          <a:stretch/>
        </p:blipFill>
        <p:spPr>
          <a:xfrm>
            <a:off x="161423" y="1666369"/>
            <a:ext cx="5703300" cy="24424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16A082B1-B33C-40C6-B564-9153745A6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r="618"/>
          <a:stretch/>
        </p:blipFill>
        <p:spPr>
          <a:xfrm>
            <a:off x="6048482" y="1648411"/>
            <a:ext cx="6143518" cy="2599140"/>
          </a:xfrm>
          <a:prstGeom prst="rect">
            <a:avLst/>
          </a:prstGeom>
        </p:spPr>
      </p:pic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Distancia Picking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</p:spTree>
    <p:extLst>
      <p:ext uri="{BB962C8B-B14F-4D97-AF65-F5344CB8AC3E}">
        <p14:creationId xmlns:p14="http://schemas.microsoft.com/office/powerpoint/2010/main" val="51660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2238672" y="36152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1643" y="1289407"/>
            <a:ext cx="11610114" cy="4351338"/>
          </a:xfrm>
        </p:spPr>
        <p:txBody>
          <a:bodyPr>
            <a:normAutofit/>
          </a:bodyPr>
          <a:lstStyle/>
          <a:p>
            <a:r>
              <a:rPr lang="es-CO" dirty="0" smtClean="0">
                <a:solidFill>
                  <a:srgbClr val="000000"/>
                </a:solidFill>
                <a:latin typeface="Arial" charset="0"/>
              </a:rPr>
              <a:t>Modelos desarrollados</a:t>
            </a:r>
          </a:p>
          <a:p>
            <a:r>
              <a:rPr lang="es-CO" dirty="0" smtClean="0">
                <a:solidFill>
                  <a:srgbClr val="000000"/>
                </a:solidFill>
                <a:latin typeface="Arial" charset="0"/>
              </a:rPr>
              <a:t>Resultados Pruebas de paletizado y Picking 18/10/2018</a:t>
            </a:r>
          </a:p>
          <a:p>
            <a:r>
              <a:rPr lang="es-CO" dirty="0">
                <a:solidFill>
                  <a:srgbClr val="000000"/>
                </a:solidFill>
                <a:latin typeface="Arial" charset="0"/>
              </a:rPr>
              <a:t>Resultados Pruebas de paletizado y Picking </a:t>
            </a:r>
            <a:r>
              <a:rPr lang="es-CO" dirty="0" smtClean="0">
                <a:solidFill>
                  <a:srgbClr val="000000"/>
                </a:solidFill>
                <a:latin typeface="Arial" charset="0"/>
              </a:rPr>
              <a:t>24/</a:t>
            </a:r>
            <a:r>
              <a:rPr lang="es-CO" dirty="0">
                <a:solidFill>
                  <a:srgbClr val="000000"/>
                </a:solidFill>
                <a:latin typeface="Arial" charset="0"/>
              </a:rPr>
              <a:t>10/</a:t>
            </a:r>
            <a:r>
              <a:rPr lang="es-CO" dirty="0" smtClean="0">
                <a:solidFill>
                  <a:srgbClr val="000000"/>
                </a:solidFill>
                <a:latin typeface="Arial" charset="0"/>
              </a:rPr>
              <a:t>2018</a:t>
            </a:r>
          </a:p>
          <a:p>
            <a:r>
              <a:rPr lang="es-CO" dirty="0" smtClean="0">
                <a:solidFill>
                  <a:srgbClr val="000000"/>
                </a:solidFill>
                <a:latin typeface="Arial" charset="0"/>
              </a:rPr>
              <a:t>Análisis comparativo locales 112 y 441 (Sistema Actual Vs Modelos)</a:t>
            </a:r>
          </a:p>
          <a:p>
            <a:r>
              <a:rPr lang="es-CO" dirty="0" smtClean="0">
                <a:solidFill>
                  <a:srgbClr val="000000"/>
                </a:solidFill>
                <a:latin typeface="Arial" charset="0"/>
              </a:rPr>
              <a:t>Siguientes Pasos Fase II del Proyecto</a:t>
            </a:r>
          </a:p>
          <a:p>
            <a:r>
              <a:rPr lang="es-CO" dirty="0" smtClean="0">
                <a:solidFill>
                  <a:srgbClr val="000000"/>
                </a:solidFill>
                <a:latin typeface="Arial" charset="0"/>
              </a:rPr>
              <a:t>Acuerdos y Compromisos</a:t>
            </a:r>
            <a:endParaRPr lang="es-CO" dirty="0">
              <a:solidFill>
                <a:srgbClr val="000000"/>
              </a:solidFill>
              <a:latin typeface="Arial" charset="0"/>
            </a:endParaRPr>
          </a:p>
          <a:p>
            <a:endParaRPr lang="es-CO" dirty="0" smtClean="0">
              <a:solidFill>
                <a:srgbClr val="000000"/>
              </a:solidFill>
              <a:latin typeface="Arial" charset="0"/>
            </a:endParaRPr>
          </a:p>
          <a:p>
            <a:endParaRPr lang="es-CO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6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21876A3-D410-4598-B636-649C64BE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4" y="1136464"/>
            <a:ext cx="5891002" cy="2526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59C1C79-D593-4C98-AE4A-1C3AAB69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r="832"/>
          <a:stretch/>
        </p:blipFill>
        <p:spPr>
          <a:xfrm>
            <a:off x="383730" y="3766585"/>
            <a:ext cx="5397634" cy="22995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2E73B29C-2AE3-411C-B79C-0AC6FE2FA6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r="2014"/>
          <a:stretch/>
        </p:blipFill>
        <p:spPr>
          <a:xfrm>
            <a:off x="6413944" y="3766584"/>
            <a:ext cx="5444358" cy="2299534"/>
          </a:xfrm>
          <a:prstGeom prst="rect">
            <a:avLst/>
          </a:prstGeom>
        </p:spPr>
      </p:pic>
      <p:sp>
        <p:nvSpPr>
          <p:cNvPr id="7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Distancia Picking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</p:spTree>
    <p:extLst>
      <p:ext uri="{BB962C8B-B14F-4D97-AF65-F5344CB8AC3E}">
        <p14:creationId xmlns:p14="http://schemas.microsoft.com/office/powerpoint/2010/main" val="163210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3898790-C8D0-4B3F-9C04-2C974134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79" y="1057381"/>
            <a:ext cx="7046971" cy="52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4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A8334E4-3D87-4642-AFA8-A1E9B881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17" y="1072661"/>
            <a:ext cx="9173181" cy="5304519"/>
          </a:xfrm>
          <a:prstGeom prst="rect">
            <a:avLst/>
          </a:prstGeom>
        </p:spPr>
      </p:pic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5FCB42D9-86E7-4F4F-AB66-1580BE700642}"/>
              </a:ext>
            </a:extLst>
          </p:cNvPr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</p:spTree>
    <p:extLst>
      <p:ext uri="{BB962C8B-B14F-4D97-AF65-F5344CB8AC3E}">
        <p14:creationId xmlns:p14="http://schemas.microsoft.com/office/powerpoint/2010/main" val="168363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El Vergel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95265"/>
              </p:ext>
            </p:extLst>
          </p:nvPr>
        </p:nvGraphicFramePr>
        <p:xfrm>
          <a:off x="546846" y="1593698"/>
          <a:ext cx="5678109" cy="3335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26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35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55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31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3187">
                  <a:extLst>
                    <a:ext uri="{9D8B030D-6E8A-4147-A177-3AD203B41FA5}">
                      <a16:colId xmlns:a16="http://schemas.microsoft.com/office/drawing/2014/main" xmlns="" val="3985130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total de tareas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-25%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-29%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-50%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Pallets combinados (contaminable y contaminante)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A8B57AC-DB38-455C-84CF-0F898E2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30" y="1913872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5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F69DE379-97DE-4990-A2EF-FA7CC659AC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163005"/>
              </p:ext>
            </p:extLst>
          </p:nvPr>
        </p:nvGraphicFramePr>
        <p:xfrm>
          <a:off x="662849" y="3702385"/>
          <a:ext cx="10866302" cy="262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32">
                  <a:extLst>
                    <a:ext uri="{9D8B030D-6E8A-4147-A177-3AD203B41FA5}">
                      <a16:colId xmlns:a16="http://schemas.microsoft.com/office/drawing/2014/main" xmlns="" val="2637018735"/>
                    </a:ext>
                  </a:extLst>
                </a:gridCol>
                <a:gridCol w="18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33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43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8654">
                  <a:extLst>
                    <a:ext uri="{9D8B030D-6E8A-4147-A177-3AD203B41FA5}">
                      <a16:colId xmlns:a16="http://schemas.microsoft.com/office/drawing/2014/main" xmlns="" val="1155755558"/>
                    </a:ext>
                  </a:extLst>
                </a:gridCol>
                <a:gridCol w="1503484">
                  <a:extLst>
                    <a:ext uri="{9D8B030D-6E8A-4147-A177-3AD203B41FA5}">
                      <a16:colId xmlns:a16="http://schemas.microsoft.com/office/drawing/2014/main" xmlns="" val="2246889734"/>
                    </a:ext>
                  </a:extLst>
                </a:gridCol>
                <a:gridCol w="1494693">
                  <a:extLst>
                    <a:ext uri="{9D8B030D-6E8A-4147-A177-3AD203B41FA5}">
                      <a16:colId xmlns:a16="http://schemas.microsoft.com/office/drawing/2014/main" xmlns="" val="548918357"/>
                    </a:ext>
                  </a:extLst>
                </a:gridCol>
              </a:tblGrid>
              <a:tr h="702561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SMARTBP</a:t>
                      </a: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u="none" strike="noStrike" dirty="0">
                          <a:effectLst/>
                        </a:rPr>
                        <a:t>Rango de peso por </a:t>
                      </a:r>
                      <a:r>
                        <a:rPr lang="es-CO" sz="1100" u="none" strike="noStrike" dirty="0" smtClean="0">
                          <a:effectLst/>
                        </a:rPr>
                        <a:t>tarea (Kg)</a:t>
                      </a:r>
                      <a:endParaRPr lang="es-CO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tareas)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tareas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 bultos que pertenecen a las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bultos)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bultos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Menor o  igual 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477803673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201 y 400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401 y 600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601 y 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Más de 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5FE28AD8-56DD-4453-8E15-7DDFBF8F5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180151"/>
              </p:ext>
            </p:extLst>
          </p:nvPr>
        </p:nvGraphicFramePr>
        <p:xfrm>
          <a:off x="662849" y="1005617"/>
          <a:ext cx="10866302" cy="2625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740">
                  <a:extLst>
                    <a:ext uri="{9D8B030D-6E8A-4147-A177-3AD203B41FA5}">
                      <a16:colId xmlns:a16="http://schemas.microsoft.com/office/drawing/2014/main" xmlns="" val="1555570040"/>
                    </a:ext>
                  </a:extLst>
                </a:gridCol>
                <a:gridCol w="18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88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43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43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8653">
                  <a:extLst>
                    <a:ext uri="{9D8B030D-6E8A-4147-A177-3AD203B41FA5}">
                      <a16:colId xmlns:a16="http://schemas.microsoft.com/office/drawing/2014/main" xmlns="" val="1155755558"/>
                    </a:ext>
                  </a:extLst>
                </a:gridCol>
                <a:gridCol w="1512277">
                  <a:extLst>
                    <a:ext uri="{9D8B030D-6E8A-4147-A177-3AD203B41FA5}">
                      <a16:colId xmlns:a16="http://schemas.microsoft.com/office/drawing/2014/main" xmlns="" val="2246889734"/>
                    </a:ext>
                  </a:extLst>
                </a:gridCol>
                <a:gridCol w="1494693">
                  <a:extLst>
                    <a:ext uri="{9D8B030D-6E8A-4147-A177-3AD203B41FA5}">
                      <a16:colId xmlns:a16="http://schemas.microsoft.com/office/drawing/2014/main" xmlns="" val="548918357"/>
                    </a:ext>
                  </a:extLst>
                </a:gridCol>
              </a:tblGrid>
              <a:tr h="702561">
                <a:tc rowSpan="6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100" u="none" strike="noStrike" kern="1200" dirty="0">
                          <a:effectLst/>
                        </a:rPr>
                        <a:t>FAVORITA</a:t>
                      </a:r>
                      <a:endParaRPr lang="es-CO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u="none" strike="noStrike" dirty="0">
                          <a:effectLst/>
                        </a:rPr>
                        <a:t>Rango de peso por </a:t>
                      </a:r>
                      <a:r>
                        <a:rPr lang="es-CO" sz="1100" u="none" strike="noStrike" dirty="0" smtClean="0">
                          <a:effectLst/>
                        </a:rPr>
                        <a:t>tarea (Kg)</a:t>
                      </a:r>
                      <a:endParaRPr lang="es-CO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tareas)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tareas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 bultos que pertenecen a las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bultos)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bultos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Menor o  igual 200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477803673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Entre 201 y 400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Entre 401 y 600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87%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Entre 601 y 800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609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Más de 800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El Vergel</a:t>
            </a:r>
          </a:p>
        </p:txBody>
      </p:sp>
    </p:spTree>
    <p:extLst>
      <p:ext uri="{BB962C8B-B14F-4D97-AF65-F5344CB8AC3E}">
        <p14:creationId xmlns:p14="http://schemas.microsoft.com/office/powerpoint/2010/main" val="189331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El Vergel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477777"/>
              </p:ext>
            </p:extLst>
          </p:nvPr>
        </p:nvGraphicFramePr>
        <p:xfrm>
          <a:off x="508976" y="2136139"/>
          <a:ext cx="5759938" cy="2585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80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11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857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85771">
                  <a:extLst>
                    <a:ext uri="{9D8B030D-6E8A-4147-A177-3AD203B41FA5}">
                      <a16:colId xmlns:a16="http://schemas.microsoft.com/office/drawing/2014/main" xmlns="" val="792348953"/>
                    </a:ext>
                  </a:extLst>
                </a:gridCol>
              </a:tblGrid>
              <a:tr h="135738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código de barras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bultos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50.88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peso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352.02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399.07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volumen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altura esperada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9C0F878A-0CDA-4F21-A843-DE46A0CD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799" y="205118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El Vergel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113570"/>
              </p:ext>
            </p:extLst>
          </p:nvPr>
        </p:nvGraphicFramePr>
        <p:xfrm>
          <a:off x="297731" y="1579880"/>
          <a:ext cx="6617448" cy="369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98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50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76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7640">
                  <a:extLst>
                    <a:ext uri="{9D8B030D-6E8A-4147-A177-3AD203B41FA5}">
                      <a16:colId xmlns:a16="http://schemas.microsoft.com/office/drawing/2014/main" xmlns="" val="1923073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14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Mínimo peso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7.84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-0.58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14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Máximo peso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1040.66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858.22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-182.44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14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Mínimo volumen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184%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14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Máximo volumen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2.69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-0.31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14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Mínimo altura esperada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184%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14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Máximo altura esperada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2.24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-0.26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14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Mínimo número de bultos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-50%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Máximo número de bultos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8" name="Grupo 7">
            <a:extLst>
              <a:ext uri="{FF2B5EF4-FFF2-40B4-BE49-F238E27FC236}">
                <a16:creationId xmlns:a16="http://schemas.microsoft.com/office/drawing/2014/main" xmlns="" id="{0BB82B39-0C6E-4F68-BAAF-0AD7204642D4}"/>
              </a:ext>
            </a:extLst>
          </p:cNvPr>
          <p:cNvGrpSpPr/>
          <p:nvPr/>
        </p:nvGrpSpPr>
        <p:grpSpPr>
          <a:xfrm>
            <a:off x="7185080" y="1050835"/>
            <a:ext cx="4350428" cy="2614885"/>
            <a:chOff x="7185080" y="1050835"/>
            <a:chExt cx="4350428" cy="261488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xmlns="" id="{763B3162-2635-4DC2-B6BA-84FAD3E46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5080" y="1050835"/>
              <a:ext cx="4350428" cy="2614885"/>
            </a:xfrm>
            <a:prstGeom prst="rect">
              <a:avLst/>
            </a:prstGeom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xmlns="" id="{D88DF220-30BF-4E80-931F-5C0D0B17759A}"/>
                </a:ext>
              </a:extLst>
            </p:cNvPr>
            <p:cNvCxnSpPr>
              <a:cxnSpLocks/>
            </p:cNvCxnSpPr>
            <p:nvPr/>
          </p:nvCxnSpPr>
          <p:spPr>
            <a:xfrm>
              <a:off x="7518400" y="1763814"/>
              <a:ext cx="3947160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67BE9B9-9C12-4E9E-B079-BB5A11EBD5C3}"/>
              </a:ext>
            </a:extLst>
          </p:cNvPr>
          <p:cNvGrpSpPr/>
          <p:nvPr/>
        </p:nvGrpSpPr>
        <p:grpSpPr>
          <a:xfrm>
            <a:off x="7185080" y="3811180"/>
            <a:ext cx="4350428" cy="2614885"/>
            <a:chOff x="7185080" y="3811180"/>
            <a:chExt cx="4350428" cy="261488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xmlns="" id="{D9B442CF-A824-4F2A-BC6B-63C29C74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5080" y="3811180"/>
              <a:ext cx="4350428" cy="2614885"/>
            </a:xfrm>
            <a:prstGeom prst="rect">
              <a:avLst/>
            </a:prstGeom>
          </p:spPr>
        </p:pic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xmlns="" id="{FB00BC74-5707-4D6E-AA20-1353E5301D0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784" y="4571491"/>
              <a:ext cx="3947160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43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D5F44AF-0A1D-4418-942A-FFB0CF923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r="11348"/>
          <a:stretch/>
        </p:blipFill>
        <p:spPr>
          <a:xfrm>
            <a:off x="1011115" y="1045761"/>
            <a:ext cx="4662997" cy="22601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AF9C940D-07FC-4C56-BCB9-28BAE938B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r="10902"/>
          <a:stretch/>
        </p:blipFill>
        <p:spPr>
          <a:xfrm>
            <a:off x="6198576" y="3523869"/>
            <a:ext cx="5017478" cy="2383326"/>
          </a:xfrm>
          <a:prstGeom prst="rect">
            <a:avLst/>
          </a:prstGeom>
        </p:spPr>
      </p:pic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Peso Paletizado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El Vergel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2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A3B3063B-A129-4071-8F37-BD124BD15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39" b="1587"/>
          <a:stretch/>
        </p:blipFill>
        <p:spPr>
          <a:xfrm>
            <a:off x="972671" y="1641092"/>
            <a:ext cx="4065322" cy="18899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06DD83E4-3639-4DF7-A7CF-3DE3A3D08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r="1345"/>
          <a:stretch/>
        </p:blipFill>
        <p:spPr>
          <a:xfrm>
            <a:off x="6679223" y="1641092"/>
            <a:ext cx="4478215" cy="18899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BE9B9245-EBA3-4755-A174-84A3083CC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r="1334" b="2745"/>
          <a:stretch/>
        </p:blipFill>
        <p:spPr>
          <a:xfrm>
            <a:off x="3578470" y="3960118"/>
            <a:ext cx="4540108" cy="1889924"/>
          </a:xfrm>
          <a:prstGeom prst="rect">
            <a:avLst/>
          </a:prstGeom>
        </p:spPr>
      </p:pic>
      <p:sp>
        <p:nvSpPr>
          <p:cNvPr id="5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Peso Paletizado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El Vergel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0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09B0F7DC-A5C6-4BDB-905D-D1E9E27DF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" r="12652"/>
          <a:stretch/>
        </p:blipFill>
        <p:spPr>
          <a:xfrm>
            <a:off x="835270" y="1351312"/>
            <a:ext cx="4378570" cy="21710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DE2E18D1-30F9-4BAF-BCCA-A9373D8B7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723792" y="3522338"/>
            <a:ext cx="5081954" cy="2175015"/>
          </a:xfrm>
          <a:prstGeom prst="rect">
            <a:avLst/>
          </a:prstGeom>
        </p:spPr>
      </p:pic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Volumen Paletizado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El Vergel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45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2238672" y="36152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>
                <a:solidFill>
                  <a:schemeClr val="accent1">
                    <a:lumMod val="75000"/>
                  </a:schemeClr>
                </a:solidFill>
              </a:rPr>
              <a:t>Modelos Desarrollados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8940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s-CO" dirty="0">
                <a:latin typeface="Arial" charset="0"/>
              </a:rPr>
              <a:t>Armado de Pallets</a:t>
            </a:r>
          </a:p>
          <a:p>
            <a:pPr lvl="1"/>
            <a:r>
              <a:rPr lang="es-CO" dirty="0">
                <a:latin typeface="Arial" charset="0"/>
              </a:rPr>
              <a:t>Generar coordenadas X, Y</a:t>
            </a:r>
          </a:p>
          <a:p>
            <a:pPr lvl="1"/>
            <a:r>
              <a:rPr lang="es-CO" dirty="0">
                <a:latin typeface="Arial" charset="0"/>
              </a:rPr>
              <a:t>Creación de “Legos”</a:t>
            </a:r>
          </a:p>
          <a:p>
            <a:pPr lvl="1"/>
            <a:r>
              <a:rPr lang="es-CO" dirty="0">
                <a:latin typeface="Arial" charset="0"/>
              </a:rPr>
              <a:t>Armado de Pallets (Generación de Columnas)</a:t>
            </a:r>
          </a:p>
          <a:p>
            <a:pPr lvl="1"/>
            <a:r>
              <a:rPr lang="es-CO" dirty="0">
                <a:latin typeface="Arial" charset="0"/>
              </a:rPr>
              <a:t>Generación y asignación de Legos</a:t>
            </a:r>
          </a:p>
          <a:p>
            <a:pPr lvl="1"/>
            <a:r>
              <a:rPr lang="es-CO" dirty="0" smtClean="0">
                <a:latin typeface="Arial" charset="0"/>
              </a:rPr>
              <a:t>Generación Pallets </a:t>
            </a:r>
            <a:r>
              <a:rPr lang="es-CO" dirty="0">
                <a:latin typeface="Arial" charset="0"/>
              </a:rPr>
              <a:t>completos</a:t>
            </a:r>
          </a:p>
          <a:p>
            <a:pPr lvl="1"/>
            <a:r>
              <a:rPr lang="es-CO" dirty="0">
                <a:latin typeface="Arial" charset="0"/>
              </a:rPr>
              <a:t>Bins</a:t>
            </a:r>
          </a:p>
          <a:p>
            <a:pPr lvl="1"/>
            <a:endParaRPr lang="es-CO" dirty="0">
              <a:latin typeface="Arial" charset="0"/>
            </a:endParaRPr>
          </a:p>
          <a:p>
            <a:r>
              <a:rPr lang="es-CO" dirty="0">
                <a:latin typeface="Arial" charset="0"/>
              </a:rPr>
              <a:t>Picking</a:t>
            </a:r>
          </a:p>
          <a:p>
            <a:pPr lvl="1"/>
            <a:r>
              <a:rPr lang="es-CO" dirty="0">
                <a:latin typeface="Arial" charset="0"/>
              </a:rPr>
              <a:t>TSP (Traveling Salesman Problem)</a:t>
            </a:r>
          </a:p>
          <a:p>
            <a:pPr lvl="1"/>
            <a:r>
              <a:rPr lang="es-CO" dirty="0">
                <a:latin typeface="Arial" charset="0"/>
              </a:rPr>
              <a:t>Routing CP (Constraint Programming)</a:t>
            </a:r>
          </a:p>
          <a:p>
            <a:pPr lvl="1"/>
            <a:endParaRPr lang="es-CO" dirty="0">
              <a:latin typeface="Arial" charset="0"/>
            </a:endParaRPr>
          </a:p>
          <a:p>
            <a:r>
              <a:rPr lang="es-CO" dirty="0">
                <a:latin typeface="Arial" charset="0"/>
              </a:rPr>
              <a:t>Cargue de Furgones</a:t>
            </a:r>
          </a:p>
          <a:p>
            <a:pPr lvl="1"/>
            <a:r>
              <a:rPr lang="es-CO" dirty="0">
                <a:latin typeface="Arial" charset="0"/>
              </a:rPr>
              <a:t>Modelo de Consolidación</a:t>
            </a:r>
          </a:p>
        </p:txBody>
      </p:sp>
    </p:spTree>
    <p:extLst>
      <p:ext uri="{BB962C8B-B14F-4D97-AF65-F5344CB8AC3E}">
        <p14:creationId xmlns:p14="http://schemas.microsoft.com/office/powerpoint/2010/main" val="3869922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6298DE50-C0B8-4FB0-939D-9124F9230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r="1928" b="4454"/>
          <a:stretch/>
        </p:blipFill>
        <p:spPr>
          <a:xfrm>
            <a:off x="905608" y="1455250"/>
            <a:ext cx="4440116" cy="18858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2F56B78C-0376-443B-86CC-49114443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r="2551" b="2724"/>
          <a:stretch/>
        </p:blipFill>
        <p:spPr>
          <a:xfrm>
            <a:off x="6535615" y="1435913"/>
            <a:ext cx="4440117" cy="19051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4792703-9289-4EEF-B045-0FDD2F4B8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6" y="4200442"/>
            <a:ext cx="4557155" cy="1905165"/>
          </a:xfrm>
          <a:prstGeom prst="rect">
            <a:avLst/>
          </a:prstGeom>
        </p:spPr>
      </p:pic>
      <p:sp>
        <p:nvSpPr>
          <p:cNvPr id="5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Volumen Paletizado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El Vergel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96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El Vergel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69383"/>
              </p:ext>
            </p:extLst>
          </p:nvPr>
        </p:nvGraphicFramePr>
        <p:xfrm>
          <a:off x="298939" y="1602466"/>
          <a:ext cx="6532684" cy="3653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7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91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76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4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4605">
                  <a:extLst>
                    <a:ext uri="{9D8B030D-6E8A-4147-A177-3AD203B41FA5}">
                      <a16:colId xmlns:a16="http://schemas.microsoft.com/office/drawing/2014/main" xmlns="" val="4070782720"/>
                    </a:ext>
                  </a:extLst>
                </a:gridCol>
              </a:tblGrid>
              <a:tr h="595808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 (Aprox)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1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Distancia total recorrida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6899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7697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897564163"/>
                  </a:ext>
                </a:extLst>
              </a:tr>
              <a:tr h="34519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1569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19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2137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519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2119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519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-370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-27%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519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519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Promedio pasillos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519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Mínimo número pasillos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4068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Máximo número pasillos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562F74EA-6EB2-4E89-85AC-B3D589118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511" y="1890346"/>
            <a:ext cx="4837550" cy="29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4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7B7BDA2D-8A38-4D20-BF95-DD809FAA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r="10862"/>
          <a:stretch/>
        </p:blipFill>
        <p:spPr>
          <a:xfrm>
            <a:off x="800099" y="1569559"/>
            <a:ext cx="4685025" cy="21687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8223D9B-72CE-4C7B-A4DC-508F37D6FF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r="841" b="3196"/>
          <a:stretch/>
        </p:blipFill>
        <p:spPr>
          <a:xfrm>
            <a:off x="5981700" y="3810000"/>
            <a:ext cx="5246077" cy="2168769"/>
          </a:xfrm>
          <a:prstGeom prst="rect">
            <a:avLst/>
          </a:prstGeom>
        </p:spPr>
      </p:pic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Distancia Picking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El Vergel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4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EC82CAC-0DDC-4A63-9570-33D15086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r="1624" b="1961"/>
          <a:stretch/>
        </p:blipFill>
        <p:spPr>
          <a:xfrm>
            <a:off x="895349" y="1485732"/>
            <a:ext cx="4432789" cy="19051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1FD2396-CF6C-4E51-A996-56ABAD348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r="731" b="3658"/>
          <a:stretch/>
        </p:blipFill>
        <p:spPr>
          <a:xfrm>
            <a:off x="6863864" y="1742992"/>
            <a:ext cx="4487006" cy="18354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A40CDF8C-0B5E-4A61-9EE6-4A406727A4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1703" b="4042"/>
          <a:stretch/>
        </p:blipFill>
        <p:spPr>
          <a:xfrm>
            <a:off x="3719146" y="4196068"/>
            <a:ext cx="4487006" cy="1835477"/>
          </a:xfrm>
          <a:prstGeom prst="rect">
            <a:avLst/>
          </a:prstGeom>
        </p:spPr>
      </p:pic>
      <p:sp>
        <p:nvSpPr>
          <p:cNvPr id="6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Distancia Picking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El Vergel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6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>
            <a:extLst>
              <a:ext uri="{FF2B5EF4-FFF2-40B4-BE49-F238E27FC236}">
                <a16:creationId xmlns:a16="http://schemas.microsoft.com/office/drawing/2014/main" xmlns="" id="{B23E5821-FE8B-49CB-8A09-C0428F3EFB20}"/>
              </a:ext>
            </a:extLst>
          </p:cNvPr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El Vergel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28" y="1027069"/>
            <a:ext cx="7528098" cy="58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>
            <a:extLst>
              <a:ext uri="{FF2B5EF4-FFF2-40B4-BE49-F238E27FC236}">
                <a16:creationId xmlns:a16="http://schemas.microsoft.com/office/drawing/2014/main" xmlns="" id="{B23E5821-FE8B-49CB-8A09-C0428F3EFB20}"/>
              </a:ext>
            </a:extLst>
          </p:cNvPr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El Vergel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94" y="1050008"/>
            <a:ext cx="9802285" cy="58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Prueba Paletizado y Picking Abastos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4475" y="1251774"/>
            <a:ext cx="5371404" cy="482070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CO" sz="2000" dirty="0">
                <a:latin typeface="Arial" charset="0"/>
              </a:rPr>
              <a:t>Local: 112 Supermaxi Tumbaco</a:t>
            </a:r>
          </a:p>
          <a:p>
            <a:pPr>
              <a:lnSpc>
                <a:spcPct val="100000"/>
              </a:lnSpc>
            </a:pPr>
            <a:r>
              <a:rPr lang="es-CO" sz="2000" dirty="0">
                <a:latin typeface="Arial" charset="0"/>
              </a:rPr>
              <a:t>Fecha de Tareas: 18/12/2018</a:t>
            </a:r>
          </a:p>
          <a:p>
            <a:pPr>
              <a:lnSpc>
                <a:spcPct val="100000"/>
              </a:lnSpc>
            </a:pPr>
            <a:r>
              <a:rPr lang="es-CO" sz="2000" dirty="0">
                <a:latin typeface="Arial" charset="0"/>
              </a:rPr>
              <a:t>Peso total pedido: </a:t>
            </a:r>
            <a:r>
              <a:rPr lang="es-CO" sz="2000" dirty="0">
                <a:solidFill>
                  <a:srgbClr val="000000"/>
                </a:solidFill>
                <a:latin typeface="Arial" charset="0"/>
              </a:rPr>
              <a:t>23106 Kg</a:t>
            </a:r>
          </a:p>
          <a:p>
            <a:pPr>
              <a:lnSpc>
                <a:spcPct val="100000"/>
              </a:lnSpc>
            </a:pPr>
            <a:r>
              <a:rPr lang="es-CO" sz="2000" dirty="0">
                <a:solidFill>
                  <a:srgbClr val="000000"/>
                </a:solidFill>
                <a:latin typeface="Arial" charset="0"/>
              </a:rPr>
              <a:t>Volumen total pedido ;</a:t>
            </a:r>
            <a:r>
              <a:rPr lang="es-CO" sz="3200" dirty="0"/>
              <a:t> </a:t>
            </a:r>
            <a:r>
              <a:rPr lang="es-CO" sz="2000" dirty="0">
                <a:solidFill>
                  <a:srgbClr val="000000"/>
                </a:solidFill>
                <a:latin typeface="Arial" charset="0"/>
              </a:rPr>
              <a:t>64.74 m3</a:t>
            </a:r>
          </a:p>
          <a:p>
            <a:pPr>
              <a:lnSpc>
                <a:spcPct val="100000"/>
              </a:lnSpc>
            </a:pPr>
            <a:r>
              <a:rPr lang="es-CO" sz="2000" dirty="0">
                <a:latin typeface="Arial" charset="0"/>
              </a:rPr>
              <a:t>Total Bultos: </a:t>
            </a:r>
            <a:r>
              <a:rPr lang="es-CO" sz="2000" dirty="0">
                <a:solidFill>
                  <a:srgbClr val="000000"/>
                </a:solidFill>
                <a:latin typeface="Arial" charset="0"/>
              </a:rPr>
              <a:t>1992</a:t>
            </a:r>
          </a:p>
          <a:p>
            <a:pPr>
              <a:lnSpc>
                <a:spcPct val="100000"/>
              </a:lnSpc>
            </a:pPr>
            <a:r>
              <a:rPr lang="es-CO" sz="2000" dirty="0">
                <a:latin typeface="Arial" charset="0"/>
              </a:rPr>
              <a:t>Número PEDIDOS: </a:t>
            </a:r>
          </a:p>
          <a:p>
            <a:pPr lvl="1">
              <a:lnSpc>
                <a:spcPct val="100000"/>
              </a:lnSpc>
            </a:pPr>
            <a:r>
              <a:rPr lang="es-CO" sz="1600" dirty="0">
                <a:latin typeface="Arial" charset="0"/>
              </a:rPr>
              <a:t>78435, 78556, 78686, 78771, 78824, 78877, 78930, 78978, 79031, 79083, 79136, 79189, 79234</a:t>
            </a:r>
          </a:p>
          <a:p>
            <a:pPr lvl="1">
              <a:lnSpc>
                <a:spcPct val="100000"/>
              </a:lnSpc>
            </a:pPr>
            <a:endParaRPr lang="es-CO" sz="1600" dirty="0">
              <a:latin typeface="Arial" charset="0"/>
            </a:endParaRPr>
          </a:p>
          <a:p>
            <a:pPr>
              <a:lnSpc>
                <a:spcPct val="100000"/>
              </a:lnSpc>
            </a:pPr>
            <a:endParaRPr lang="es-CO" sz="2000" dirty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  <a:p>
            <a:pPr>
              <a:lnSpc>
                <a:spcPct val="100000"/>
              </a:lnSpc>
            </a:pPr>
            <a:endParaRPr lang="es-CO" sz="2000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70" y="1001567"/>
            <a:ext cx="4266549" cy="54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54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572170"/>
              </p:ext>
            </p:extLst>
          </p:nvPr>
        </p:nvGraphicFramePr>
        <p:xfrm>
          <a:off x="586289" y="1836717"/>
          <a:ext cx="5666384" cy="3335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8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1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32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13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1384">
                  <a:extLst>
                    <a:ext uri="{9D8B030D-6E8A-4147-A177-3AD203B41FA5}">
                      <a16:colId xmlns:a16="http://schemas.microsoft.com/office/drawing/2014/main" xmlns="" val="2636347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total de tareas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64</a:t>
                      </a:r>
                      <a:endParaRPr lang="es-C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-31.25%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</a:t>
                      </a:r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-44.44%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-14.29%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</a:t>
                      </a:r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-50.00%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-55.56%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tareas Nave 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</a:t>
                      </a:r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-20.83%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Pallets combinados (contaminable y contaminante)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</a:t>
                      </a:r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uk-UA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xmlns="" id="{DE87767C-359C-4E36-9F2A-7B0949DA6A88}"/>
              </a:ext>
            </a:extLst>
          </p:cNvPr>
          <p:cNvGrpSpPr/>
          <p:nvPr/>
        </p:nvGrpSpPr>
        <p:grpSpPr>
          <a:xfrm>
            <a:off x="6918624" y="1528940"/>
            <a:ext cx="4598183" cy="4134161"/>
            <a:chOff x="6657363" y="1528940"/>
            <a:chExt cx="4598183" cy="413416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xmlns="" id="{9128D1F8-4E02-4F69-A2B3-488DD9118A10}"/>
                </a:ext>
              </a:extLst>
            </p:cNvPr>
            <p:cNvGrpSpPr/>
            <p:nvPr/>
          </p:nvGrpSpPr>
          <p:grpSpPr>
            <a:xfrm>
              <a:off x="6657363" y="1528940"/>
              <a:ext cx="4598183" cy="4134161"/>
              <a:chOff x="6657363" y="1528940"/>
              <a:chExt cx="4598183" cy="413416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xmlns="" id="{F859EC4A-4FA1-455F-9E52-B1C5C99C4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57363" y="1836717"/>
                <a:ext cx="4598183" cy="3826384"/>
              </a:xfrm>
              <a:prstGeom prst="rect">
                <a:avLst/>
              </a:prstGeom>
            </p:spPr>
          </p:pic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xmlns="" id="{E3B6D65A-804B-48B2-AC2D-7C99CF752D37}"/>
                  </a:ext>
                </a:extLst>
              </p:cNvPr>
              <p:cNvSpPr txBox="1"/>
              <p:nvPr/>
            </p:nvSpPr>
            <p:spPr>
              <a:xfrm>
                <a:off x="7268487" y="1528940"/>
                <a:ext cx="29935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/>
                  <a:t>Número de tareas generadas por Nave</a:t>
                </a:r>
              </a:p>
            </p:txBody>
          </p:sp>
        </p:grp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xmlns="" id="{7D5AA9A9-1210-462E-A157-B1E2F2936386}"/>
                </a:ext>
              </a:extLst>
            </p:cNvPr>
            <p:cNvSpPr/>
            <p:nvPr/>
          </p:nvSpPr>
          <p:spPr>
            <a:xfrm>
              <a:off x="10665069" y="3490546"/>
              <a:ext cx="509954" cy="149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13957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5FE28AD8-56DD-4453-8E15-7DDFBF8F5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9108971"/>
              </p:ext>
            </p:extLst>
          </p:nvPr>
        </p:nvGraphicFramePr>
        <p:xfrm>
          <a:off x="592511" y="1143331"/>
          <a:ext cx="10866302" cy="27594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740">
                  <a:extLst>
                    <a:ext uri="{9D8B030D-6E8A-4147-A177-3AD203B41FA5}">
                      <a16:colId xmlns:a16="http://schemas.microsoft.com/office/drawing/2014/main" xmlns="" val="1555570040"/>
                    </a:ext>
                  </a:extLst>
                </a:gridCol>
                <a:gridCol w="18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88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43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43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8653">
                  <a:extLst>
                    <a:ext uri="{9D8B030D-6E8A-4147-A177-3AD203B41FA5}">
                      <a16:colId xmlns:a16="http://schemas.microsoft.com/office/drawing/2014/main" xmlns="" val="1155755558"/>
                    </a:ext>
                  </a:extLst>
                </a:gridCol>
                <a:gridCol w="1512277">
                  <a:extLst>
                    <a:ext uri="{9D8B030D-6E8A-4147-A177-3AD203B41FA5}">
                      <a16:colId xmlns:a16="http://schemas.microsoft.com/office/drawing/2014/main" xmlns="" val="2246889734"/>
                    </a:ext>
                  </a:extLst>
                </a:gridCol>
                <a:gridCol w="1494693">
                  <a:extLst>
                    <a:ext uri="{9D8B030D-6E8A-4147-A177-3AD203B41FA5}">
                      <a16:colId xmlns:a16="http://schemas.microsoft.com/office/drawing/2014/main" xmlns="" val="548918357"/>
                    </a:ext>
                  </a:extLst>
                </a:gridCol>
              </a:tblGrid>
              <a:tr h="644037">
                <a:tc rowSpan="7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100" u="none" strike="noStrike" kern="1200" dirty="0">
                          <a:effectLst/>
                        </a:rPr>
                        <a:t>Favorita</a:t>
                      </a: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Rango de peso por tarea (Kg)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tareas)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tareas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 bultos que pertenecen a las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bultos)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bultos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2571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Menor o  igual 200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477803673"/>
                  </a:ext>
                </a:extLst>
              </a:tr>
              <a:tr h="352571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Entre 201 y 400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2571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Entre 401 y 600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2571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Entre 601 y 800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257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800 y 1000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767705305"/>
                  </a:ext>
                </a:extLst>
              </a:tr>
              <a:tr h="352571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effectLst/>
                        </a:rPr>
                        <a:t>Más de 1000 (no factible)</a:t>
                      </a:r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D6C320C1-E353-4C06-BCEE-9EC12767A2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695498"/>
              </p:ext>
            </p:extLst>
          </p:nvPr>
        </p:nvGraphicFramePr>
        <p:xfrm>
          <a:off x="618967" y="3995398"/>
          <a:ext cx="10866302" cy="269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32">
                  <a:extLst>
                    <a:ext uri="{9D8B030D-6E8A-4147-A177-3AD203B41FA5}">
                      <a16:colId xmlns:a16="http://schemas.microsoft.com/office/drawing/2014/main" xmlns="" val="2637018735"/>
                    </a:ext>
                  </a:extLst>
                </a:gridCol>
                <a:gridCol w="18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33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43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8654">
                  <a:extLst>
                    <a:ext uri="{9D8B030D-6E8A-4147-A177-3AD203B41FA5}">
                      <a16:colId xmlns:a16="http://schemas.microsoft.com/office/drawing/2014/main" xmlns="" val="1155755558"/>
                    </a:ext>
                  </a:extLst>
                </a:gridCol>
                <a:gridCol w="1503484">
                  <a:extLst>
                    <a:ext uri="{9D8B030D-6E8A-4147-A177-3AD203B41FA5}">
                      <a16:colId xmlns:a16="http://schemas.microsoft.com/office/drawing/2014/main" xmlns="" val="2246889734"/>
                    </a:ext>
                  </a:extLst>
                </a:gridCol>
                <a:gridCol w="1494693">
                  <a:extLst>
                    <a:ext uri="{9D8B030D-6E8A-4147-A177-3AD203B41FA5}">
                      <a16:colId xmlns:a16="http://schemas.microsoft.com/office/drawing/2014/main" xmlns="" val="548918357"/>
                    </a:ext>
                  </a:extLst>
                </a:gridCol>
              </a:tblGrid>
              <a:tr h="627968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SMARTBP</a:t>
                      </a: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u="none" strike="noStrike" dirty="0">
                          <a:effectLst/>
                        </a:rPr>
                        <a:t>Rango de peso por tarea (Kg)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tareas)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tareas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Número de  bultos que pertenecen a las tareas dentro del rango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(relativo al total de bultos)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Porcentaje acumulado de bultos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3774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Menor o  igual 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477803673"/>
                  </a:ext>
                </a:extLst>
              </a:tr>
              <a:tr h="343774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201 y 400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3774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401 y 600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3774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601 y 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1131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84%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377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Entre 800 y 1000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646928090"/>
                  </a:ext>
                </a:extLst>
              </a:tr>
              <a:tr h="343774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O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Más de 1000 (no factible)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836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925390"/>
              </p:ext>
            </p:extLst>
          </p:nvPr>
        </p:nvGraphicFramePr>
        <p:xfrm>
          <a:off x="1855015" y="1390537"/>
          <a:ext cx="8450226" cy="3901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2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35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154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99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99487">
                  <a:extLst>
                    <a:ext uri="{9D8B030D-6E8A-4147-A177-3AD203B41FA5}">
                      <a16:colId xmlns:a16="http://schemas.microsoft.com/office/drawing/2014/main" xmlns="" val="2937023795"/>
                    </a:ext>
                  </a:extLst>
                </a:gridCol>
              </a:tblGrid>
              <a:tr h="689833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Elemento</a:t>
                      </a:r>
                      <a:r>
                        <a:rPr lang="es-CO" sz="1400" baseline="0" dirty="0"/>
                        <a:t> comparativo</a:t>
                      </a:r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400" dirty="0"/>
                        <a:t> Favorita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Resultados Modelo</a:t>
                      </a:r>
                      <a:r>
                        <a:rPr lang="es-CO" sz="1400" baseline="0" dirty="0"/>
                        <a:t> </a:t>
                      </a:r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3006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código de barras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18.14</a:t>
                      </a:r>
                      <a:endParaRPr lang="hr-H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26.68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8.54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3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bultos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tarea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31.13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45.27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14.14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953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peso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361.02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525.13</a:t>
                      </a:r>
                      <a:endParaRPr lang="hr-H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164.11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3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volumen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3006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Promedio altura esperada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37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5" name="Picture 4" descr="Pallet_1 1810201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13" y="970285"/>
            <a:ext cx="3463286" cy="4617715"/>
          </a:xfrm>
          <a:prstGeom prst="rect">
            <a:avLst/>
          </a:prstGeom>
        </p:spPr>
      </p:pic>
      <p:pic>
        <p:nvPicPr>
          <p:cNvPr id="6" name="Picture 5" descr="Pallet_2 1810201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028" y="970286"/>
            <a:ext cx="3463285" cy="4617714"/>
          </a:xfrm>
          <a:prstGeom prst="rect">
            <a:avLst/>
          </a:prstGeom>
        </p:spPr>
      </p:pic>
      <p:sp>
        <p:nvSpPr>
          <p:cNvPr id="8" name="Rectangle 18"/>
          <p:cNvSpPr txBox="1">
            <a:spLocks noChangeArrowheads="1"/>
          </p:cNvSpPr>
          <p:nvPr/>
        </p:nvSpPr>
        <p:spPr>
          <a:xfrm>
            <a:off x="2238672" y="36152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Pruebas de Armando de Pallets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172353" y="933474"/>
            <a:ext cx="4710091" cy="3539751"/>
          </a:xfrm>
        </p:spPr>
        <p:txBody>
          <a:bodyPr>
            <a:noAutofit/>
          </a:bodyPr>
          <a:lstStyle/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Pedido Local: 711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Nave: 2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Tipo de pallet: Contaminable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Peso Calculado: 722 Kg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Peso Real: 780 Kg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Peso Pallet: 14 Kg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Peso Total: 794 Kg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Altura: 1.85 m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Códigos de Barra: 102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Bultos: 114</a:t>
            </a:r>
          </a:p>
          <a:p>
            <a:pPr>
              <a:lnSpc>
                <a:spcPct val="60000"/>
              </a:lnSpc>
            </a:pPr>
            <a:r>
              <a:rPr lang="es-CO" sz="1800" dirty="0">
                <a:latin typeface="Arial" charset="0"/>
              </a:rPr>
              <a:t>Fecha: 18/10/2018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1975" y="4233341"/>
            <a:ext cx="4893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"/>
                <a:cs typeface="Arial"/>
              </a:rPr>
              <a:t>El pallet es inestable y no tiene resistencia en la parte inferior, no se termina de completar y repite pasillos. </a:t>
            </a:r>
          </a:p>
          <a:p>
            <a:r>
              <a:rPr lang="es-CO" dirty="0">
                <a:latin typeface="Arial"/>
                <a:cs typeface="Arial"/>
              </a:rPr>
              <a:t>Datos iniciales generados por el modelo:</a:t>
            </a:r>
          </a:p>
          <a:p>
            <a:r>
              <a:rPr lang="es-CO" dirty="0">
                <a:latin typeface="Arial"/>
                <a:cs typeface="Arial"/>
              </a:rPr>
              <a:t>Códigos de barra:  128</a:t>
            </a:r>
          </a:p>
          <a:p>
            <a:r>
              <a:rPr lang="es-CO" dirty="0">
                <a:latin typeface="Arial"/>
                <a:cs typeface="Arial"/>
              </a:rPr>
              <a:t>Bultos: 145</a:t>
            </a:r>
          </a:p>
          <a:p>
            <a:r>
              <a:rPr lang="es-CO" dirty="0">
                <a:latin typeface="Arial"/>
                <a:cs typeface="Arial"/>
              </a:rPr>
              <a:t>Peso: 850 Kg</a:t>
            </a:r>
          </a:p>
          <a:p>
            <a:r>
              <a:rPr lang="es-CO" dirty="0">
                <a:latin typeface="Arial"/>
                <a:cs typeface="Arial"/>
              </a:rPr>
              <a:t>Distancia: 2.3 Km</a:t>
            </a:r>
          </a:p>
        </p:txBody>
      </p:sp>
    </p:spTree>
    <p:extLst>
      <p:ext uri="{BB962C8B-B14F-4D97-AF65-F5344CB8AC3E}">
        <p14:creationId xmlns:p14="http://schemas.microsoft.com/office/powerpoint/2010/main" val="1758017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Paletizado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879646"/>
              </p:ext>
            </p:extLst>
          </p:nvPr>
        </p:nvGraphicFramePr>
        <p:xfrm>
          <a:off x="1737327" y="1280172"/>
          <a:ext cx="8263655" cy="467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84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98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07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0796">
                  <a:extLst>
                    <a:ext uri="{9D8B030D-6E8A-4147-A177-3AD203B41FA5}">
                      <a16:colId xmlns:a16="http://schemas.microsoft.com/office/drawing/2014/main" xmlns="" val="3145936768"/>
                    </a:ext>
                  </a:extLst>
                </a:gridCol>
              </a:tblGrid>
              <a:tr h="577736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200" dirty="0"/>
                        <a:t> Favorita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Resultados Modelo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8608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Mínimo peso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70.7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5438%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8608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Máximo peso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1153.02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996.04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-156.98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-14%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8608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Mínimo volumen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8608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Máximo volumen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2.39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55268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Mínimo altura esperada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671%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5268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Máximo altura esperada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1.88</a:t>
                      </a:r>
                      <a:endParaRPr lang="es-C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1.99</a:t>
                      </a:r>
                      <a:endParaRPr lang="es-C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0.11</a:t>
                      </a:r>
                      <a:endParaRPr lang="es-C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5.8%</a:t>
                      </a:r>
                      <a:endParaRPr lang="es-C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55268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Mínimo número de bultos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55268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Máximo número de bultos por tarea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s-I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18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de peso y volumen: Nave 1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3F09A83-04C5-4EDF-B667-206EAE4B8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65" y="1099315"/>
            <a:ext cx="3226310" cy="279768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9063D347-3326-4333-8FF5-54AA1BD0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065" y="3630859"/>
            <a:ext cx="3226310" cy="26765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B702FFEF-39E1-40D5-954A-A1C69F85E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23" y="1007637"/>
            <a:ext cx="3869901" cy="29333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AFDD2EFC-5F04-49AA-B361-7C514A532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771" y="3674819"/>
            <a:ext cx="3757240" cy="2676525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xmlns="" id="{392D2F51-7CE3-4325-965E-CB13355C2DFC}"/>
              </a:ext>
            </a:extLst>
          </p:cNvPr>
          <p:cNvCxnSpPr/>
          <p:nvPr/>
        </p:nvCxnSpPr>
        <p:spPr>
          <a:xfrm>
            <a:off x="6954715" y="1411706"/>
            <a:ext cx="3240000" cy="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errar llave 10">
            <a:extLst>
              <a:ext uri="{FF2B5EF4-FFF2-40B4-BE49-F238E27FC236}">
                <a16:creationId xmlns:a16="http://schemas.microsoft.com/office/drawing/2014/main" xmlns="" id="{7CB626A6-5483-448D-90CC-F1784EF6E32B}"/>
              </a:ext>
            </a:extLst>
          </p:cNvPr>
          <p:cNvSpPr/>
          <p:nvPr/>
        </p:nvSpPr>
        <p:spPr>
          <a:xfrm>
            <a:off x="10194715" y="1099315"/>
            <a:ext cx="81296" cy="3123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C46E3471-87C8-4238-B16D-9630CDDD3552}"/>
              </a:ext>
            </a:extLst>
          </p:cNvPr>
          <p:cNvSpPr txBox="1"/>
          <p:nvPr/>
        </p:nvSpPr>
        <p:spPr>
          <a:xfrm>
            <a:off x="10336501" y="1103914"/>
            <a:ext cx="976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No factible</a:t>
            </a: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xmlns="" id="{05A736D1-5AD6-4D8D-94EB-97CC2488AD73}"/>
              </a:ext>
            </a:extLst>
          </p:cNvPr>
          <p:cNvSpPr txBox="1">
            <a:spLocks noChangeArrowheads="1"/>
          </p:cNvSpPr>
          <p:nvPr/>
        </p:nvSpPr>
        <p:spPr>
          <a:xfrm>
            <a:off x="4724485" y="2290059"/>
            <a:ext cx="1463928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peso por tarea</a:t>
            </a: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xmlns="" id="{68150912-8D0A-47A1-B42C-596CAC94D8D4}"/>
              </a:ext>
            </a:extLst>
          </p:cNvPr>
          <p:cNvSpPr txBox="1">
            <a:spLocks noChangeArrowheads="1"/>
          </p:cNvSpPr>
          <p:nvPr/>
        </p:nvSpPr>
        <p:spPr>
          <a:xfrm>
            <a:off x="4656992" y="4543444"/>
            <a:ext cx="159891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volumen por tarea</a:t>
            </a: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xmlns="" id="{1419E532-D804-42BD-A79B-9427ACB8E0F6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1467" y="3283822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Modelo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xmlns="" id="{F13E7A73-2A1C-4E95-B37D-D9DAF198A0A2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9605165" y="3416751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2">
                    <a:lumMod val="75000"/>
                  </a:schemeClr>
                </a:solidFill>
              </a:rPr>
              <a:t>Favorita</a:t>
            </a:r>
          </a:p>
        </p:txBody>
      </p:sp>
    </p:spTree>
    <p:extLst>
      <p:ext uri="{BB962C8B-B14F-4D97-AF65-F5344CB8AC3E}">
        <p14:creationId xmlns:p14="http://schemas.microsoft.com/office/powerpoint/2010/main" val="224540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de peso y volumen: Nave 2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EB7D9A71-6D6C-4A9A-94C3-CC231C7B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74" y="1074961"/>
            <a:ext cx="3395755" cy="26369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7BC6865-8ECD-4792-8C32-F7F2CD78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05" y="3464369"/>
            <a:ext cx="3324224" cy="25702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CC61C7B1-0D33-4FB8-99D3-110ADDA89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474" y="1094377"/>
            <a:ext cx="3628019" cy="26369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B300F7A5-F1E9-4DDF-87C6-1A9208594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474" y="3486301"/>
            <a:ext cx="3628019" cy="2656373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xmlns="" id="{392D2F51-7CE3-4325-965E-CB13355C2DFC}"/>
              </a:ext>
            </a:extLst>
          </p:cNvPr>
          <p:cNvCxnSpPr/>
          <p:nvPr/>
        </p:nvCxnSpPr>
        <p:spPr>
          <a:xfrm>
            <a:off x="7016261" y="1565030"/>
            <a:ext cx="3240000" cy="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errar llave 11">
            <a:extLst>
              <a:ext uri="{FF2B5EF4-FFF2-40B4-BE49-F238E27FC236}">
                <a16:creationId xmlns:a16="http://schemas.microsoft.com/office/drawing/2014/main" xmlns="" id="{9D9E9171-F831-46AC-853A-D776122B341C}"/>
              </a:ext>
            </a:extLst>
          </p:cNvPr>
          <p:cNvSpPr/>
          <p:nvPr/>
        </p:nvSpPr>
        <p:spPr>
          <a:xfrm>
            <a:off x="10302001" y="1257252"/>
            <a:ext cx="45719" cy="30777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88998322-4018-4764-886E-0E37BCCB2689}"/>
              </a:ext>
            </a:extLst>
          </p:cNvPr>
          <p:cNvSpPr txBox="1"/>
          <p:nvPr/>
        </p:nvSpPr>
        <p:spPr>
          <a:xfrm>
            <a:off x="10408211" y="1257253"/>
            <a:ext cx="976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No factible</a:t>
            </a: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xmlns="" id="{D362AF52-64FE-45B7-BEA1-4C7928EADF68}"/>
              </a:ext>
            </a:extLst>
          </p:cNvPr>
          <p:cNvSpPr txBox="1">
            <a:spLocks noChangeArrowheads="1"/>
          </p:cNvSpPr>
          <p:nvPr/>
        </p:nvSpPr>
        <p:spPr>
          <a:xfrm>
            <a:off x="4724485" y="2118069"/>
            <a:ext cx="1463928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peso por tarea</a:t>
            </a: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xmlns="" id="{8A0B6397-39DF-4073-820B-EE4CE7D4C219}"/>
              </a:ext>
            </a:extLst>
          </p:cNvPr>
          <p:cNvSpPr txBox="1">
            <a:spLocks noChangeArrowheads="1"/>
          </p:cNvSpPr>
          <p:nvPr/>
        </p:nvSpPr>
        <p:spPr>
          <a:xfrm>
            <a:off x="4656992" y="4371454"/>
            <a:ext cx="159891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volumen por tarea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xmlns="" id="{D7D18B86-835A-4D0D-8BEF-20B682726CC1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9605165" y="3244761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2">
                    <a:lumMod val="75000"/>
                  </a:schemeClr>
                </a:solidFill>
              </a:rPr>
              <a:t>Favorita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xmlns="" id="{1419E532-D804-42BD-A79B-9427ACB8E0F6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1467" y="3283822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Modelo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09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de peso y volumen: Nave 3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29781CB-47AA-4D2B-BC84-5463BA3E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69" y="1125952"/>
            <a:ext cx="3417506" cy="2584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6B8F9D5-3636-41A4-BDE7-5C5875CD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37" y="3472963"/>
            <a:ext cx="3359777" cy="27353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140534E-A8F8-4F37-9605-74B67DC21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332" y="1028999"/>
            <a:ext cx="3631224" cy="2728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ED03691-4B9C-40A7-B0AE-B4F57BA9B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525" y="3519618"/>
            <a:ext cx="3731455" cy="2728007"/>
          </a:xfrm>
          <a:prstGeom prst="rect">
            <a:avLst/>
          </a:prstGeom>
        </p:spPr>
      </p:pic>
      <p:sp>
        <p:nvSpPr>
          <p:cNvPr id="13" name="Rectangle 18">
            <a:extLst>
              <a:ext uri="{FF2B5EF4-FFF2-40B4-BE49-F238E27FC236}">
                <a16:creationId xmlns:a16="http://schemas.microsoft.com/office/drawing/2014/main" xmlns="" id="{D709E45E-7862-4122-AA0D-168B4CB8F294}"/>
              </a:ext>
            </a:extLst>
          </p:cNvPr>
          <p:cNvSpPr txBox="1">
            <a:spLocks noChangeArrowheads="1"/>
          </p:cNvSpPr>
          <p:nvPr/>
        </p:nvSpPr>
        <p:spPr>
          <a:xfrm>
            <a:off x="4724485" y="2118069"/>
            <a:ext cx="1463928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peso por tarea</a:t>
            </a: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xmlns="" id="{D247C77E-A1D7-4229-9ABE-C128C3BA157D}"/>
              </a:ext>
            </a:extLst>
          </p:cNvPr>
          <p:cNvSpPr txBox="1">
            <a:spLocks noChangeArrowheads="1"/>
          </p:cNvSpPr>
          <p:nvPr/>
        </p:nvSpPr>
        <p:spPr>
          <a:xfrm>
            <a:off x="4656992" y="4371454"/>
            <a:ext cx="159891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volumen por tarea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xmlns="" id="{6ED39786-17BE-460E-B675-6C86157BB25E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9605165" y="3244761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2">
                    <a:lumMod val="75000"/>
                  </a:schemeClr>
                </a:solidFill>
              </a:rPr>
              <a:t>Favorita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1419E532-D804-42BD-A79B-9427ACB8E0F6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1467" y="3283822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Modelo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4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de peso y volumen: Nave 4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4073922-2214-4295-8F9B-661508D1E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28" y="955429"/>
            <a:ext cx="3430933" cy="27461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C3D91F0-F995-462E-BA06-09387CDD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8" y="3453179"/>
            <a:ext cx="3338514" cy="28269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CBEAC213-6C15-4FDB-ABD8-A971999A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752" y="874562"/>
            <a:ext cx="4269671" cy="28269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C785BDDE-38D9-4233-9D86-42AFEC7AD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751" y="3453179"/>
            <a:ext cx="4269671" cy="2826994"/>
          </a:xfrm>
          <a:prstGeom prst="rect">
            <a:avLst/>
          </a:prstGeom>
        </p:spPr>
      </p:pic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0A9714B4-E632-4ECB-82F6-ABA4F40640A5}"/>
              </a:ext>
            </a:extLst>
          </p:cNvPr>
          <p:cNvSpPr txBox="1">
            <a:spLocks noChangeArrowheads="1"/>
          </p:cNvSpPr>
          <p:nvPr/>
        </p:nvSpPr>
        <p:spPr>
          <a:xfrm>
            <a:off x="4724485" y="2118069"/>
            <a:ext cx="1463928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peso por tarea</a:t>
            </a: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xmlns="" id="{E781ED49-2948-4302-AA0F-E2821CE5BBDC}"/>
              </a:ext>
            </a:extLst>
          </p:cNvPr>
          <p:cNvSpPr txBox="1">
            <a:spLocks noChangeArrowheads="1"/>
          </p:cNvSpPr>
          <p:nvPr/>
        </p:nvSpPr>
        <p:spPr>
          <a:xfrm>
            <a:off x="4656992" y="4371454"/>
            <a:ext cx="159891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volumen por tarea</a:t>
            </a: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xmlns="" id="{24675D80-1221-4A48-B4BA-29F17866BB73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9605165" y="3244761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2">
                    <a:lumMod val="75000"/>
                  </a:schemeClr>
                </a:solidFill>
              </a:rPr>
              <a:t>Favorita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xmlns="" id="{1419E532-D804-42BD-A79B-9427ACB8E0F6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1467" y="3283822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Modelo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6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de peso y volumen: Nave 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D5DC72B-7D0A-453B-86BA-B8D59F82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27" y="963594"/>
            <a:ext cx="3587082" cy="27467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2BB61841-651C-4E29-B64D-1A373E55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11" y="3464166"/>
            <a:ext cx="3587082" cy="277819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A9DA8BF0-66ED-4F2F-B059-DD72C42B5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140" y="995030"/>
            <a:ext cx="3731934" cy="27467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ABBE5FA-223A-4434-9A94-7165B0ACA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764" y="3508129"/>
            <a:ext cx="3714350" cy="2708034"/>
          </a:xfrm>
          <a:prstGeom prst="rect">
            <a:avLst/>
          </a:prstGeom>
        </p:spPr>
      </p:pic>
      <p:sp>
        <p:nvSpPr>
          <p:cNvPr id="13" name="Rectangle 18">
            <a:extLst>
              <a:ext uri="{FF2B5EF4-FFF2-40B4-BE49-F238E27FC236}">
                <a16:creationId xmlns:a16="http://schemas.microsoft.com/office/drawing/2014/main" xmlns="" id="{F53B356F-91DA-4D61-AEA0-DE86EA6CD8CC}"/>
              </a:ext>
            </a:extLst>
          </p:cNvPr>
          <p:cNvSpPr txBox="1">
            <a:spLocks noChangeArrowheads="1"/>
          </p:cNvSpPr>
          <p:nvPr/>
        </p:nvSpPr>
        <p:spPr>
          <a:xfrm>
            <a:off x="4724485" y="2118069"/>
            <a:ext cx="1463928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peso por tarea</a:t>
            </a: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xmlns="" id="{1D610AA6-EE13-4721-AAEA-456A94F85689}"/>
              </a:ext>
            </a:extLst>
          </p:cNvPr>
          <p:cNvSpPr txBox="1">
            <a:spLocks noChangeArrowheads="1"/>
          </p:cNvSpPr>
          <p:nvPr/>
        </p:nvSpPr>
        <p:spPr>
          <a:xfrm>
            <a:off x="4656992" y="4371454"/>
            <a:ext cx="159891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dirty="0">
                <a:latin typeface="+mn-lt"/>
              </a:rPr>
              <a:t>Comparativo volumen por tarea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xmlns="" id="{A751423A-C0F7-48FC-B7AF-1ED57B4DD2C0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9605165" y="3244761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2">
                    <a:lumMod val="75000"/>
                  </a:schemeClr>
                </a:solidFill>
              </a:rPr>
              <a:t>Favorita</a:t>
            </a: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1419E532-D804-42BD-A79B-9427ACB8E0F6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1467" y="3283822"/>
            <a:ext cx="251924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Modelo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7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51090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681583"/>
              </p:ext>
            </p:extLst>
          </p:nvPr>
        </p:nvGraphicFramePr>
        <p:xfrm>
          <a:off x="106947" y="1911684"/>
          <a:ext cx="7299158" cy="3622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31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05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2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2474">
                  <a:extLst>
                    <a:ext uri="{9D8B030D-6E8A-4147-A177-3AD203B41FA5}">
                      <a16:colId xmlns:a16="http://schemas.microsoft.com/office/drawing/2014/main" xmlns="" val="1155755558"/>
                    </a:ext>
                  </a:extLst>
                </a:gridCol>
              </a:tblGrid>
              <a:tr h="845543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Elemento</a:t>
                      </a:r>
                      <a:r>
                        <a:rPr lang="es-CO" sz="1400" baseline="0" dirty="0"/>
                        <a:t> </a:t>
                      </a:r>
                      <a:r>
                        <a:rPr lang="es-CO" sz="1400" baseline="0" dirty="0" smtClean="0"/>
                        <a:t>comparativo (Metros)</a:t>
                      </a:r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400" dirty="0"/>
                        <a:t> Favorita (Aprox)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Resultados Modelo</a:t>
                      </a:r>
                      <a:r>
                        <a:rPr lang="es-CO" sz="1400" baseline="0" dirty="0"/>
                        <a:t> </a:t>
                      </a:r>
                      <a:endParaRPr lang="es-CO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7138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7619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477803673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1719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-249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1639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1864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1664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2014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1348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1335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2883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768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26EF17B3-A50C-4410-9F10-555A1C27CA76}"/>
              </a:ext>
            </a:extLst>
          </p:cNvPr>
          <p:cNvGrpSpPr/>
          <p:nvPr/>
        </p:nvGrpSpPr>
        <p:grpSpPr>
          <a:xfrm>
            <a:off x="7707630" y="1844579"/>
            <a:ext cx="4161188" cy="3924415"/>
            <a:chOff x="7453638" y="1844579"/>
            <a:chExt cx="4161188" cy="392441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xmlns="" id="{1F7D8A4B-1EF0-4875-9A77-20C141B4F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3638" y="2152356"/>
              <a:ext cx="4161188" cy="3616638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xmlns="" id="{B9A76966-E42A-4147-98E4-5F13809834B9}"/>
                </a:ext>
              </a:extLst>
            </p:cNvPr>
            <p:cNvSpPr txBox="1"/>
            <p:nvPr/>
          </p:nvSpPr>
          <p:spPr>
            <a:xfrm>
              <a:off x="8215890" y="1844579"/>
              <a:ext cx="2636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/>
                <a:t>Distancia total recorrida por Nave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xmlns="" id="{FB7DBCA7-4F7F-40C0-81FB-A2BB13CF3F48}"/>
                </a:ext>
              </a:extLst>
            </p:cNvPr>
            <p:cNvSpPr/>
            <p:nvPr/>
          </p:nvSpPr>
          <p:spPr>
            <a:xfrm>
              <a:off x="10963648" y="3695820"/>
              <a:ext cx="509954" cy="149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8" name="Rectangle 18">
            <a:extLst>
              <a:ext uri="{FF2B5EF4-FFF2-40B4-BE49-F238E27FC236}">
                <a16:creationId xmlns="" xmlns:a16="http://schemas.microsoft.com/office/drawing/2014/main" id="{04607227-76A5-448D-89DC-68423B92A8E0}"/>
              </a:ext>
            </a:extLst>
          </p:cNvPr>
          <p:cNvSpPr txBox="1">
            <a:spLocks noChangeArrowheads="1"/>
          </p:cNvSpPr>
          <p:nvPr/>
        </p:nvSpPr>
        <p:spPr>
          <a:xfrm>
            <a:off x="1778364" y="1228469"/>
            <a:ext cx="8836162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b="1" dirty="0">
                <a:solidFill>
                  <a:srgbClr val="000000"/>
                </a:solidFill>
              </a:rPr>
              <a:t>Comparativo por </a:t>
            </a:r>
            <a:r>
              <a:rPr lang="es-CO" sz="1800" b="1" dirty="0" smtClean="0">
                <a:solidFill>
                  <a:srgbClr val="000000"/>
                </a:solidFill>
              </a:rPr>
              <a:t>distancia Sólo Picking </a:t>
            </a:r>
          </a:p>
          <a:p>
            <a:r>
              <a:rPr lang="es-CO" sz="1800" b="1" dirty="0" smtClean="0">
                <a:solidFill>
                  <a:srgbClr val="000000"/>
                </a:solidFill>
              </a:rPr>
              <a:t>(No Incluye distancia desde y hacia Andén)</a:t>
            </a:r>
            <a:endParaRPr lang="es-CO" sz="1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25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51090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634699"/>
              </p:ext>
            </p:extLst>
          </p:nvPr>
        </p:nvGraphicFramePr>
        <p:xfrm>
          <a:off x="895687" y="1951793"/>
          <a:ext cx="9545049" cy="3983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72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759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78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7850">
                  <a:extLst>
                    <a:ext uri="{9D8B030D-6E8A-4147-A177-3AD203B41FA5}">
                      <a16:colId xmlns="" xmlns:a16="http://schemas.microsoft.com/office/drawing/2014/main" val="1155755558"/>
                    </a:ext>
                  </a:extLst>
                </a:gridCol>
              </a:tblGrid>
              <a:tr h="929785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Elemento</a:t>
                      </a:r>
                      <a:r>
                        <a:rPr lang="es-CO" sz="1600" baseline="0" dirty="0"/>
                        <a:t> </a:t>
                      </a:r>
                      <a:r>
                        <a:rPr lang="es-CO" sz="1600" baseline="0" dirty="0" smtClean="0"/>
                        <a:t>comparativo (Metros)</a:t>
                      </a:r>
                      <a:endParaRPr lang="es-C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Resultados</a:t>
                      </a:r>
                      <a:r>
                        <a:rPr lang="es-CO" sz="1600" dirty="0"/>
                        <a:t> Favorita (Aprox)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Resultados Modelo</a:t>
                      </a:r>
                      <a:r>
                        <a:rPr lang="es-CO" sz="1600" baseline="0" dirty="0"/>
                        <a:t> </a:t>
                      </a:r>
                      <a:endParaRPr lang="es-C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Diferencia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Diferencia porcentual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9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19579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16609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-2970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-15%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477803673"/>
                  </a:ext>
                </a:extLst>
              </a:tr>
              <a:tr h="509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3388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2408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-980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-29%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9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3965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3894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9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3362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2945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-417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-12%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9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2739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2091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-648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-24%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9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Distancia total recorrida Nave 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6125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5271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-854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-14%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18">
            <a:extLst>
              <a:ext uri="{FF2B5EF4-FFF2-40B4-BE49-F238E27FC236}">
                <a16:creationId xmlns="" xmlns:a16="http://schemas.microsoft.com/office/drawing/2014/main" id="{04607227-76A5-448D-89DC-68423B92A8E0}"/>
              </a:ext>
            </a:extLst>
          </p:cNvPr>
          <p:cNvSpPr txBox="1">
            <a:spLocks noChangeArrowheads="1"/>
          </p:cNvSpPr>
          <p:nvPr/>
        </p:nvSpPr>
        <p:spPr>
          <a:xfrm>
            <a:off x="1778364" y="1228469"/>
            <a:ext cx="8836162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b="1" dirty="0">
                <a:solidFill>
                  <a:srgbClr val="000000"/>
                </a:solidFill>
              </a:rPr>
              <a:t>Comparativo por distancia total de recorrido desde la entrada</a:t>
            </a:r>
          </a:p>
          <a:p>
            <a:r>
              <a:rPr lang="es-CO" sz="1800" b="1" dirty="0">
                <a:solidFill>
                  <a:srgbClr val="000000"/>
                </a:solidFill>
              </a:rPr>
              <a:t>(Se toma como punto de partida y fin una de las entradas de la nave)</a:t>
            </a:r>
          </a:p>
        </p:txBody>
      </p:sp>
    </p:spTree>
    <p:extLst>
      <p:ext uri="{BB962C8B-B14F-4D97-AF65-F5344CB8AC3E}">
        <p14:creationId xmlns:p14="http://schemas.microsoft.com/office/powerpoint/2010/main" val="409649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9964DA5-6A09-48FF-9365-01DAA2F3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2" y="982116"/>
            <a:ext cx="9849618" cy="5810566"/>
          </a:xfrm>
          <a:prstGeom prst="rect">
            <a:avLst/>
          </a:prstGeom>
        </p:spPr>
      </p:pic>
      <p:sp>
        <p:nvSpPr>
          <p:cNvPr id="7" name="Rectangle 18">
            <a:extLst>
              <a:ext uri="{FF2B5EF4-FFF2-40B4-BE49-F238E27FC236}">
                <a16:creationId xmlns:a16="http://schemas.microsoft.com/office/drawing/2014/main" xmlns="" id="{4FBDD29C-9B06-4108-80ED-5F9DEBF821C0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8604452" y="3310078"/>
            <a:ext cx="4931218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2">
                    <a:lumMod val="75000"/>
                  </a:schemeClr>
                </a:solidFill>
              </a:rPr>
              <a:t>Rutas de </a:t>
            </a:r>
            <a:r>
              <a:rPr lang="es-CO" sz="3600" b="1" dirty="0" err="1">
                <a:solidFill>
                  <a:schemeClr val="accent2">
                    <a:lumMod val="75000"/>
                  </a:schemeClr>
                </a:solidFill>
              </a:rPr>
              <a:t>picking</a:t>
            </a:r>
            <a:r>
              <a:rPr lang="es-CO" sz="3600" b="1" dirty="0">
                <a:solidFill>
                  <a:schemeClr val="accent2">
                    <a:lumMod val="75000"/>
                  </a:schemeClr>
                </a:solidFill>
              </a:rPr>
              <a:t> Favorita</a:t>
            </a:r>
          </a:p>
        </p:txBody>
      </p:sp>
    </p:spTree>
    <p:extLst>
      <p:ext uri="{BB962C8B-B14F-4D97-AF65-F5344CB8AC3E}">
        <p14:creationId xmlns:p14="http://schemas.microsoft.com/office/powerpoint/2010/main" val="3243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5FCB42D9-86E7-4F4F-AB66-1580BE700642}"/>
              </a:ext>
            </a:extLst>
          </p:cNvPr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E28A991-E115-41D3-8B1A-F524D33D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5"/>
          <a:stretch/>
        </p:blipFill>
        <p:spPr>
          <a:xfrm>
            <a:off x="264983" y="1006416"/>
            <a:ext cx="9924046" cy="5786268"/>
          </a:xfrm>
          <a:prstGeom prst="rect">
            <a:avLst/>
          </a:prstGeom>
        </p:spPr>
      </p:pic>
      <p:sp>
        <p:nvSpPr>
          <p:cNvPr id="8" name="Rectangle 18">
            <a:extLst>
              <a:ext uri="{FF2B5EF4-FFF2-40B4-BE49-F238E27FC236}">
                <a16:creationId xmlns:a16="http://schemas.microsoft.com/office/drawing/2014/main" xmlns="" id="{075B1820-BF00-42A6-8B66-D2A399E54093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8375798" y="3310078"/>
            <a:ext cx="5390719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Rutas de </a:t>
            </a:r>
            <a:r>
              <a:rPr lang="es-CO" sz="3600" b="1" dirty="0" err="1">
                <a:solidFill>
                  <a:schemeClr val="accent1">
                    <a:lumMod val="75000"/>
                  </a:schemeClr>
                </a:solidFill>
              </a:rPr>
              <a:t>picking</a:t>
            </a:r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sz="3600" b="1" dirty="0" err="1">
                <a:solidFill>
                  <a:schemeClr val="accent1">
                    <a:lumMod val="75000"/>
                  </a:schemeClr>
                </a:solidFill>
              </a:rPr>
              <a:t>SmartBP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0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8" name="Rectangle 18"/>
          <p:cNvSpPr txBox="1">
            <a:spLocks noChangeArrowheads="1"/>
          </p:cNvSpPr>
          <p:nvPr/>
        </p:nvSpPr>
        <p:spPr>
          <a:xfrm>
            <a:off x="2238672" y="28214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Pruebas de Picking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26834" y="1243916"/>
            <a:ext cx="4329091" cy="4351338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Pedido Local: 711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Nave: 2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Tipo de pallet: Contaminable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Distancia estimada: 1.4 Km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Distancia real: 2.06 Km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Peso Total: 794 Kg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Altura: 1.85 m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Códigos de Barra: 102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Bultos: 114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Fecha: 18/10/2018</a:t>
            </a:r>
          </a:p>
          <a:p>
            <a:endParaRPr lang="es-CO" sz="2400" dirty="0">
              <a:latin typeface="Arial" charset="0"/>
            </a:endParaRPr>
          </a:p>
        </p:txBody>
      </p:sp>
      <p:pic>
        <p:nvPicPr>
          <p:cNvPr id="3" name="Picture 2" descr="picking 128 artículo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" t="6812" r="22133"/>
          <a:stretch/>
        </p:blipFill>
        <p:spPr>
          <a:xfrm>
            <a:off x="3248948" y="756730"/>
            <a:ext cx="8929823" cy="61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62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xmlns="" id="{4FBDD29C-9B06-4108-80ED-5F9DEBF821C0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8604452" y="3310078"/>
            <a:ext cx="4931218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chemeClr val="accent2">
                    <a:lumMod val="75000"/>
                  </a:schemeClr>
                </a:solidFill>
              </a:rPr>
              <a:t>Rutas de </a:t>
            </a:r>
            <a:r>
              <a:rPr lang="es-CO" sz="2800" b="1" dirty="0" err="1">
                <a:solidFill>
                  <a:schemeClr val="accent2">
                    <a:lumMod val="75000"/>
                  </a:schemeClr>
                </a:solidFill>
              </a:rPr>
              <a:t>picking</a:t>
            </a:r>
            <a:r>
              <a:rPr lang="es-CO" sz="2800" b="1" dirty="0">
                <a:solidFill>
                  <a:schemeClr val="accent2">
                    <a:lumMod val="75000"/>
                  </a:schemeClr>
                </a:solidFill>
              </a:rPr>
              <a:t> Favorita</a:t>
            </a:r>
          </a:p>
          <a:p>
            <a:r>
              <a:rPr lang="es-CO" sz="2800" b="1" dirty="0">
                <a:solidFill>
                  <a:schemeClr val="accent2">
                    <a:lumMod val="75000"/>
                  </a:schemeClr>
                </a:solidFill>
              </a:rPr>
              <a:t>Nave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6F02C1E-8083-460C-B2F5-86A9CF64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54" y="1021155"/>
            <a:ext cx="9514761" cy="58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5FCB42D9-86E7-4F4F-AB66-1580BE700642}"/>
              </a:ext>
            </a:extLst>
          </p:cNvPr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xmlns="" id="{075B1820-BF00-42A6-8B66-D2A399E54093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7637492" y="3389390"/>
            <a:ext cx="6867332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chemeClr val="accent1">
                    <a:lumMod val="75000"/>
                  </a:schemeClr>
                </a:solidFill>
              </a:rPr>
              <a:t>Rutas de picking </a:t>
            </a:r>
            <a:r>
              <a:rPr lang="es-CO" sz="2800" b="1" dirty="0" smtClean="0">
                <a:solidFill>
                  <a:schemeClr val="accent1">
                    <a:lumMod val="75000"/>
                  </a:schemeClr>
                </a:solidFill>
              </a:rPr>
              <a:t>Modelo</a:t>
            </a:r>
            <a:endParaRPr lang="es-CO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2800" b="1" dirty="0">
                <a:solidFill>
                  <a:schemeClr val="accent1">
                    <a:lumMod val="75000"/>
                  </a:schemeClr>
                </a:solidFill>
              </a:rPr>
              <a:t>Nave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E09ED8FE-BE5D-407D-9D65-F199626B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9" y="955307"/>
            <a:ext cx="9405872" cy="58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5FCB42D9-86E7-4F4F-AB66-1580BE700642}"/>
              </a:ext>
            </a:extLst>
          </p:cNvPr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xmlns="" id="{075B1820-BF00-42A6-8B66-D2A399E54093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8375798" y="3310079"/>
            <a:ext cx="5390719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Rutas de </a:t>
            </a:r>
            <a:r>
              <a:rPr lang="es-CO" sz="2800" b="1" dirty="0" err="1">
                <a:solidFill>
                  <a:schemeClr val="accent6">
                    <a:lumMod val="75000"/>
                  </a:schemeClr>
                </a:solidFill>
              </a:rPr>
              <a:t>picking</a:t>
            </a:r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CO" sz="2800" b="1" dirty="0" err="1">
                <a:solidFill>
                  <a:schemeClr val="accent6">
                    <a:lumMod val="75000"/>
                  </a:schemeClr>
                </a:solidFill>
              </a:rPr>
              <a:t>SmartBP</a:t>
            </a:r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 Legos</a:t>
            </a:r>
          </a:p>
          <a:p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Nave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E78987AB-E801-40F2-A8C4-F8FB104A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4" y="999082"/>
            <a:ext cx="9460588" cy="58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9964DA5-6A09-48FF-9365-01DAA2F3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2" y="982116"/>
            <a:ext cx="9849618" cy="5810566"/>
          </a:xfrm>
          <a:prstGeom prst="rect">
            <a:avLst/>
          </a:prstGeom>
        </p:spPr>
      </p:pic>
      <p:sp>
        <p:nvSpPr>
          <p:cNvPr id="7" name="Rectangle 18">
            <a:extLst>
              <a:ext uri="{FF2B5EF4-FFF2-40B4-BE49-F238E27FC236}">
                <a16:creationId xmlns:a16="http://schemas.microsoft.com/office/drawing/2014/main" xmlns="" id="{4FBDD29C-9B06-4108-80ED-5F9DEBF821C0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8604452" y="3310078"/>
            <a:ext cx="4931218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chemeClr val="accent2">
                    <a:lumMod val="75000"/>
                  </a:schemeClr>
                </a:solidFill>
              </a:rPr>
              <a:t>Rutas de </a:t>
            </a:r>
            <a:r>
              <a:rPr lang="es-CO" sz="2800" b="1" dirty="0" err="1">
                <a:solidFill>
                  <a:schemeClr val="accent2">
                    <a:lumMod val="75000"/>
                  </a:schemeClr>
                </a:solidFill>
              </a:rPr>
              <a:t>picking</a:t>
            </a:r>
            <a:r>
              <a:rPr lang="es-CO" sz="2800" b="1" dirty="0">
                <a:solidFill>
                  <a:schemeClr val="accent2">
                    <a:lumMod val="75000"/>
                  </a:schemeClr>
                </a:solidFill>
              </a:rPr>
              <a:t> Favorita</a:t>
            </a:r>
          </a:p>
          <a:p>
            <a:r>
              <a:rPr lang="es-CO" sz="2800" b="1" dirty="0">
                <a:solidFill>
                  <a:schemeClr val="accent2">
                    <a:lumMod val="75000"/>
                  </a:schemeClr>
                </a:solidFill>
              </a:rPr>
              <a:t>Nave 2</a:t>
            </a:r>
          </a:p>
        </p:txBody>
      </p:sp>
    </p:spTree>
    <p:extLst>
      <p:ext uri="{BB962C8B-B14F-4D97-AF65-F5344CB8AC3E}">
        <p14:creationId xmlns:p14="http://schemas.microsoft.com/office/powerpoint/2010/main" val="366671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5FCB42D9-86E7-4F4F-AB66-1580BE700642}"/>
              </a:ext>
            </a:extLst>
          </p:cNvPr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E28A991-E115-41D3-8B1A-F524D33D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5"/>
          <a:stretch/>
        </p:blipFill>
        <p:spPr>
          <a:xfrm>
            <a:off x="264983" y="1006416"/>
            <a:ext cx="9924046" cy="5786268"/>
          </a:xfrm>
          <a:prstGeom prst="rect">
            <a:avLst/>
          </a:prstGeom>
        </p:spPr>
      </p:pic>
      <p:sp>
        <p:nvSpPr>
          <p:cNvPr id="8" name="Rectangle 18">
            <a:extLst>
              <a:ext uri="{FF2B5EF4-FFF2-40B4-BE49-F238E27FC236}">
                <a16:creationId xmlns:a16="http://schemas.microsoft.com/office/drawing/2014/main" xmlns="" id="{075B1820-BF00-42A6-8B66-D2A399E54093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7637492" y="3389390"/>
            <a:ext cx="6867332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chemeClr val="accent1">
                    <a:lumMod val="75000"/>
                  </a:schemeClr>
                </a:solidFill>
              </a:rPr>
              <a:t>Rutas de picking </a:t>
            </a:r>
            <a:r>
              <a:rPr lang="es-CO" sz="2800" b="1" dirty="0" smtClean="0">
                <a:solidFill>
                  <a:schemeClr val="accent1">
                    <a:lumMod val="75000"/>
                  </a:schemeClr>
                </a:solidFill>
              </a:rPr>
              <a:t>Modelo</a:t>
            </a:r>
            <a:endParaRPr lang="es-CO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2800" b="1" dirty="0">
                <a:solidFill>
                  <a:schemeClr val="accent1">
                    <a:lumMod val="75000"/>
                  </a:schemeClr>
                </a:solidFill>
              </a:rPr>
              <a:t>Nave 2</a:t>
            </a:r>
          </a:p>
        </p:txBody>
      </p:sp>
    </p:spTree>
    <p:extLst>
      <p:ext uri="{BB962C8B-B14F-4D97-AF65-F5344CB8AC3E}">
        <p14:creationId xmlns:p14="http://schemas.microsoft.com/office/powerpoint/2010/main" val="11522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5FCB42D9-86E7-4F4F-AB66-1580BE700642}"/>
              </a:ext>
            </a:extLst>
          </p:cNvPr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16" y="1016000"/>
            <a:ext cx="8071097" cy="3189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7553"/>
          <a:stretch/>
        </p:blipFill>
        <p:spPr>
          <a:xfrm>
            <a:off x="-160416" y="3834477"/>
            <a:ext cx="8016470" cy="3023523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8894630" y="2129997"/>
            <a:ext cx="3571779" cy="1098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2400" dirty="0" smtClean="0">
                <a:solidFill>
                  <a:srgbClr val="000000"/>
                </a:solidFill>
              </a:rPr>
              <a:t>Es el mismo Pallet en las dos imágenes.</a:t>
            </a:r>
          </a:p>
          <a:p>
            <a:pPr marL="0" indent="0">
              <a:buNone/>
            </a:pPr>
            <a:r>
              <a:rPr lang="es-ES_tradnl" sz="2400" dirty="0" smtClean="0">
                <a:solidFill>
                  <a:srgbClr val="000000"/>
                </a:solidFill>
              </a:rPr>
              <a:t>Peso Total Pallet: 667 Kg</a:t>
            </a:r>
          </a:p>
          <a:p>
            <a:pPr marL="0" indent="0">
              <a:buNone/>
            </a:pPr>
            <a:r>
              <a:rPr lang="es-ES_tradnl" sz="2400" dirty="0" smtClean="0">
                <a:solidFill>
                  <a:srgbClr val="000000"/>
                </a:solidFill>
              </a:rPr>
              <a:t>Hasta 25: 402 Kg</a:t>
            </a:r>
          </a:p>
          <a:p>
            <a:pPr marL="0" indent="0">
              <a:buNone/>
            </a:pPr>
            <a:r>
              <a:rPr lang="es-ES_tradnl" sz="2400" dirty="0" smtClean="0">
                <a:solidFill>
                  <a:srgbClr val="000000"/>
                </a:solidFill>
              </a:rPr>
              <a:t>Del 26 al 35: 102 Kg</a:t>
            </a:r>
          </a:p>
          <a:p>
            <a:pPr marL="0" indent="0">
              <a:buNone/>
            </a:pPr>
            <a:r>
              <a:rPr lang="es-ES_tradnl" sz="2400" dirty="0" smtClean="0">
                <a:solidFill>
                  <a:srgbClr val="000000"/>
                </a:solidFill>
              </a:rPr>
              <a:t>Del 36 al 43: 163 Kg</a:t>
            </a:r>
          </a:p>
          <a:p>
            <a:pPr marL="0" indent="0">
              <a:buNone/>
            </a:pPr>
            <a:endParaRPr lang="es-ES_tradnl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_tradnl" sz="2400" b="1" dirty="0" smtClean="0">
                <a:solidFill>
                  <a:srgbClr val="000000"/>
                </a:solidFill>
              </a:rPr>
              <a:t>¿Cuál de las dos rutas es mejor?</a:t>
            </a:r>
            <a:endParaRPr lang="es-ES_tradnl" sz="2400" b="1" dirty="0">
              <a:solidFill>
                <a:srgbClr val="000000"/>
              </a:solidFill>
            </a:endParaRPr>
          </a:p>
        </p:txBody>
      </p:sp>
      <p:cxnSp>
        <p:nvCxnSpPr>
          <p:cNvPr id="4" name="Elbow Connector 3"/>
          <p:cNvCxnSpPr/>
          <p:nvPr/>
        </p:nvCxnSpPr>
        <p:spPr>
          <a:xfrm flipV="1">
            <a:off x="427795" y="1430421"/>
            <a:ext cx="7646736" cy="187158"/>
          </a:xfrm>
          <a:prstGeom prst="bentConnector3">
            <a:avLst>
              <a:gd name="adj1" fmla="val 175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6637428" y="2025318"/>
            <a:ext cx="1991893" cy="802104"/>
          </a:xfrm>
          <a:prstGeom prst="bentConnector3">
            <a:avLst>
              <a:gd name="adj1" fmla="val 99664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5975689" y="4184316"/>
            <a:ext cx="2058737" cy="160421"/>
          </a:xfrm>
          <a:prstGeom prst="bentConnector3">
            <a:avLst>
              <a:gd name="adj1" fmla="val 649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5400000">
            <a:off x="6817901" y="5066635"/>
            <a:ext cx="2058736" cy="294104"/>
          </a:xfrm>
          <a:prstGeom prst="bentConnector3">
            <a:avLst>
              <a:gd name="adj1" fmla="val 10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67063" y="1149681"/>
            <a:ext cx="14437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/>
              <a:t>Inicio </a:t>
            </a:r>
            <a:r>
              <a:rPr lang="mr-IN" sz="1600" dirty="0" smtClean="0"/>
              <a:t>–</a:t>
            </a:r>
            <a:r>
              <a:rPr lang="es-CO" sz="1600" dirty="0" smtClean="0"/>
              <a:t> Fin</a:t>
            </a:r>
          </a:p>
          <a:p>
            <a:pPr algn="ctr"/>
            <a:r>
              <a:rPr lang="es-CO" sz="1600" dirty="0" smtClean="0"/>
              <a:t>Recorrido</a:t>
            </a:r>
            <a:endParaRPr lang="es-CO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7571883" y="3641552"/>
            <a:ext cx="14437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/>
              <a:t>Inicio </a:t>
            </a:r>
            <a:r>
              <a:rPr lang="mr-IN" sz="1600" dirty="0" smtClean="0"/>
              <a:t>–</a:t>
            </a:r>
            <a:r>
              <a:rPr lang="es-CO" sz="1600" dirty="0" smtClean="0"/>
              <a:t> Fin</a:t>
            </a:r>
          </a:p>
          <a:p>
            <a:pPr algn="ctr"/>
            <a:r>
              <a:rPr lang="es-CO" sz="1600" dirty="0" smtClean="0"/>
              <a:t>Recorrido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79000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Análisis de Ahorros En Tiempos de Recolección y Estibaje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93267" y="1878633"/>
            <a:ext cx="5674448" cy="2831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CO" sz="1600" dirty="0" smtClean="0">
                <a:latin typeface="Arial" charset="0"/>
              </a:rPr>
              <a:t>Tiempo de Recolección: 122.5 min </a:t>
            </a:r>
          </a:p>
          <a:p>
            <a:pPr>
              <a:lnSpc>
                <a:spcPct val="100000"/>
              </a:lnSpc>
            </a:pPr>
            <a:r>
              <a:rPr lang="es-CO" sz="1600" dirty="0" smtClean="0">
                <a:latin typeface="Arial" charset="0"/>
              </a:rPr>
              <a:t>Tiempo promedio Recolección/Pallet 122.5/64 =1.91 min</a:t>
            </a:r>
          </a:p>
          <a:p>
            <a:pPr>
              <a:lnSpc>
                <a:spcPct val="100000"/>
              </a:lnSpc>
            </a:pPr>
            <a:r>
              <a:rPr lang="es-CO" sz="1600" dirty="0">
                <a:latin typeface="Arial" charset="0"/>
              </a:rPr>
              <a:t>Tiempo de Estibaje Real: 113.5 </a:t>
            </a:r>
            <a:r>
              <a:rPr lang="es-CO" sz="1600" dirty="0" smtClean="0">
                <a:latin typeface="Arial" charset="0"/>
              </a:rPr>
              <a:t>min</a:t>
            </a:r>
          </a:p>
          <a:p>
            <a:pPr>
              <a:lnSpc>
                <a:spcPct val="100000"/>
              </a:lnSpc>
            </a:pPr>
            <a:r>
              <a:rPr lang="es-CO" sz="1600" dirty="0" smtClean="0">
                <a:latin typeface="Arial" charset="0"/>
              </a:rPr>
              <a:t>Tiempo de Estibaje Modelo: 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CO" sz="1600" dirty="0" smtClean="0">
                <a:latin typeface="Arial" charset="0"/>
              </a:rPr>
              <a:t>Regla de tres Compuesta: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CO" sz="1600" dirty="0" smtClean="0">
                <a:latin typeface="Arial" charset="0"/>
              </a:rPr>
              <a:t>54 Tareas </a:t>
            </a:r>
            <a:r>
              <a:rPr lang="mr-IN" sz="1600" dirty="0" smtClean="0">
                <a:latin typeface="Arial" charset="0"/>
              </a:rPr>
              <a:t>–</a:t>
            </a:r>
            <a:r>
              <a:rPr lang="es-CO" sz="1600" dirty="0" smtClean="0">
                <a:latin typeface="Arial" charset="0"/>
              </a:rPr>
              <a:t>&gt; 22 Pallets -&gt; 113.5 min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CO" sz="1600" dirty="0" smtClean="0">
                <a:latin typeface="Arial" charset="0"/>
              </a:rPr>
              <a:t>32 Tareas -&gt; 20 Pallets -&gt; X = 61.14 min</a:t>
            </a:r>
            <a:endParaRPr lang="es-CO" sz="1600" dirty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 smtClean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>
              <a:latin typeface="Arial" charset="0"/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208276"/>
              </p:ext>
            </p:extLst>
          </p:nvPr>
        </p:nvGraphicFramePr>
        <p:xfrm>
          <a:off x="185203" y="1598586"/>
          <a:ext cx="638951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0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34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85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1102"/>
                <a:gridCol w="8383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8394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Tareas Totales</a:t>
                      </a:r>
                      <a:endParaRPr lang="es-CO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Pallets enviados a local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Pallets listos para Furgón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Pallets para Estibado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Pallets Resultantes de Estibaje</a:t>
                      </a:r>
                      <a:endParaRPr lang="es-CO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Favorita (SIC)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10</a:t>
                      </a:r>
                      <a:endParaRPr lang="is-I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54</a:t>
                      </a:r>
                      <a:endParaRPr lang="is-I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22</a:t>
                      </a:r>
                      <a:endParaRPr lang="is-I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Modelo Pallets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44</a:t>
                      </a:r>
                      <a:endParaRPr lang="es-C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 smtClean="0"/>
                        <a:t>32</a:t>
                      </a:r>
                      <a:endParaRPr lang="es-CO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32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20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231086"/>
              </p:ext>
            </p:extLst>
          </p:nvPr>
        </p:nvGraphicFramePr>
        <p:xfrm>
          <a:off x="193398" y="3596840"/>
          <a:ext cx="6421006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4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49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569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2085"/>
                <a:gridCol w="10146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Elemento</a:t>
                      </a:r>
                      <a:r>
                        <a:rPr lang="es-CO" sz="1200" baseline="0" dirty="0" smtClean="0"/>
                        <a:t> comparativo (minutos)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Favorita</a:t>
                      </a:r>
                      <a:endParaRPr lang="es-CO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Modelo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Diferencia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Ahorro %</a:t>
                      </a:r>
                      <a:endParaRPr lang="es-CO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Tiempo Recolección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122.5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84.22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38.3</a:t>
                      </a:r>
                      <a:endParaRPr lang="is-I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46.1%</a:t>
                      </a:r>
                      <a:endParaRPr lang="is-I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Tiempo Estibaje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113.5</a:t>
                      </a:r>
                      <a:endParaRPr lang="es-C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 smtClean="0"/>
                        <a:t>61.14</a:t>
                      </a:r>
                      <a:endParaRPr lang="es-CO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52.4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31.3%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236</a:t>
                      </a:r>
                      <a:endParaRPr lang="es-CO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145.36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90.64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38.4%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78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Análisis de </a:t>
            </a:r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Ahorros Distancia de Picking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y Costo Total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13893" y="1878633"/>
            <a:ext cx="5674448" cy="2831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_tradnl" sz="1600" dirty="0" smtClean="0">
                <a:latin typeface="Arial" charset="0"/>
              </a:rPr>
              <a:t>Número de personas para </a:t>
            </a:r>
            <a:r>
              <a:rPr lang="es-ES_tradnl" sz="1600" dirty="0" err="1" smtClean="0">
                <a:latin typeface="Arial" charset="0"/>
              </a:rPr>
              <a:t>Picking</a:t>
            </a:r>
            <a:r>
              <a:rPr lang="es-ES_tradnl" sz="1600" dirty="0" smtClean="0">
                <a:latin typeface="Arial" charset="0"/>
              </a:rPr>
              <a:t> 41 local 112</a:t>
            </a:r>
          </a:p>
          <a:p>
            <a:pPr>
              <a:lnSpc>
                <a:spcPct val="100000"/>
              </a:lnSpc>
            </a:pPr>
            <a:r>
              <a:rPr lang="es-ES_tradnl" sz="1600" dirty="0" smtClean="0">
                <a:latin typeface="Arial" charset="0"/>
              </a:rPr>
              <a:t>Velocidad Promedio </a:t>
            </a:r>
            <a:r>
              <a:rPr lang="es-ES_tradnl" sz="1600" dirty="0" err="1" smtClean="0">
                <a:latin typeface="Arial" charset="0"/>
              </a:rPr>
              <a:t>picking</a:t>
            </a:r>
            <a:r>
              <a:rPr lang="es-ES_tradnl" sz="1600" dirty="0" smtClean="0">
                <a:latin typeface="Arial" charset="0"/>
              </a:rPr>
              <a:t> = </a:t>
            </a:r>
            <a:r>
              <a:rPr lang="fi-FI" sz="1600" dirty="0" smtClean="0">
                <a:solidFill>
                  <a:srgbClr val="000000"/>
                </a:solidFill>
              </a:rPr>
              <a:t>13627/</a:t>
            </a:r>
            <a:r>
              <a:rPr lang="fi-FI" sz="1600" dirty="0" smtClean="0">
                <a:solidFill>
                  <a:srgbClr val="000000"/>
                </a:solidFill>
              </a:rPr>
              <a:t>(16*3600)= </a:t>
            </a:r>
            <a:r>
              <a:rPr lang="fi-FI" sz="1600" dirty="0" smtClean="0">
                <a:solidFill>
                  <a:srgbClr val="000000"/>
                </a:solidFill>
              </a:rPr>
              <a:t>0.24 </a:t>
            </a:r>
            <a:r>
              <a:rPr lang="fi-FI" sz="1600" dirty="0" smtClean="0">
                <a:solidFill>
                  <a:srgbClr val="000000"/>
                </a:solidFill>
              </a:rPr>
              <a:t>m/s</a:t>
            </a:r>
          </a:p>
          <a:p>
            <a:pPr>
              <a:lnSpc>
                <a:spcPct val="100000"/>
              </a:lnSpc>
            </a:pPr>
            <a:r>
              <a:rPr lang="fi-FI" sz="1600" dirty="0" err="1" smtClean="0">
                <a:solidFill>
                  <a:srgbClr val="000000"/>
                </a:solidFill>
              </a:rPr>
              <a:t>Costo</a:t>
            </a:r>
            <a:r>
              <a:rPr lang="fi-FI" sz="1600" dirty="0" smtClean="0">
                <a:solidFill>
                  <a:srgbClr val="000000"/>
                </a:solidFill>
              </a:rPr>
              <a:t> </a:t>
            </a:r>
            <a:r>
              <a:rPr lang="fi-FI" sz="1600" dirty="0" err="1" smtClean="0">
                <a:solidFill>
                  <a:srgbClr val="000000"/>
                </a:solidFill>
              </a:rPr>
              <a:t>hora</a:t>
            </a:r>
            <a:r>
              <a:rPr lang="fi-FI" sz="1600" dirty="0" smtClean="0">
                <a:solidFill>
                  <a:srgbClr val="000000"/>
                </a:solidFill>
              </a:rPr>
              <a:t> </a:t>
            </a:r>
            <a:r>
              <a:rPr lang="fi-FI" sz="1600" dirty="0" err="1" smtClean="0">
                <a:solidFill>
                  <a:srgbClr val="000000"/>
                </a:solidFill>
              </a:rPr>
              <a:t>hombre</a:t>
            </a:r>
            <a:r>
              <a:rPr lang="fi-FI" sz="1600" dirty="0" smtClean="0">
                <a:solidFill>
                  <a:srgbClr val="000000"/>
                </a:solidFill>
              </a:rPr>
              <a:t> = 2.61 USD/hr</a:t>
            </a:r>
            <a:endParaRPr lang="fi-FI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s-CO" sz="1600" dirty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 smtClean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400" dirty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>
              <a:latin typeface="Arial" charset="0"/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721946"/>
              </p:ext>
            </p:extLst>
          </p:nvPr>
        </p:nvGraphicFramePr>
        <p:xfrm>
          <a:off x="185203" y="1598586"/>
          <a:ext cx="6349828" cy="152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3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30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57984"/>
                <a:gridCol w="10033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66541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Tareas Totales</a:t>
                      </a:r>
                      <a:endParaRPr lang="es-CO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Distancia</a:t>
                      </a:r>
                      <a:r>
                        <a:rPr lang="es-CO" sz="1200" baseline="0" dirty="0" smtClean="0"/>
                        <a:t> neta picking (m)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Distancia</a:t>
                      </a:r>
                      <a:r>
                        <a:rPr lang="es-CO" sz="1200" baseline="0" dirty="0" smtClean="0"/>
                        <a:t> total picking (m)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Horas Hombre Picking</a:t>
                      </a:r>
                      <a:endParaRPr lang="es-CO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107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Favorita (SIC)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7138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13627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</a:t>
                      </a:r>
                      <a:endParaRPr lang="is-I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Modelo Pallets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44</a:t>
                      </a:r>
                      <a:endParaRPr lang="es-C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7619</a:t>
                      </a:r>
                      <a:endParaRPr lang="fi-FI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11873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13.9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1835002"/>
              </p:ext>
            </p:extLst>
          </p:nvPr>
        </p:nvGraphicFramePr>
        <p:xfrm>
          <a:off x="219856" y="3636524"/>
          <a:ext cx="6421006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4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49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569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2085"/>
                <a:gridCol w="10146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Elemento</a:t>
                      </a:r>
                      <a:r>
                        <a:rPr lang="es-CO" sz="1200" baseline="0" dirty="0" smtClean="0"/>
                        <a:t> comparativo (USD)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Favorita (SIC)</a:t>
                      </a:r>
                      <a:endParaRPr lang="es-CO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Modelo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Diferencia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Ahorro %</a:t>
                      </a:r>
                      <a:endParaRPr lang="es-CO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Estibaje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4.94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2.66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2.28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46.13%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Recolección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5.37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3.69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1.68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31.25%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Costo de Picking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41.76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36.38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5.38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12.87%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Total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52.07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42.74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9.33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17.92%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77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Análisis de </a:t>
            </a:r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Ahorros Distancia de Picking </a:t>
            </a:r>
            <a:r>
              <a:rPr lang="es-CO" sz="3600" b="1" dirty="0" smtClean="0">
                <a:solidFill>
                  <a:schemeClr val="accent1">
                    <a:lumMod val="75000"/>
                  </a:schemeClr>
                </a:solidFill>
              </a:rPr>
              <a:t>y Costo Total</a:t>
            </a:r>
            <a:endParaRPr lang="es-CO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13893" y="1878633"/>
            <a:ext cx="5674448" cy="2831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_tradnl" sz="1600" dirty="0" smtClean="0">
                <a:latin typeface="Arial" charset="0"/>
              </a:rPr>
              <a:t>Número de personas para </a:t>
            </a:r>
            <a:r>
              <a:rPr lang="es-ES_tradnl" sz="1600" dirty="0" err="1" smtClean="0">
                <a:latin typeface="Arial" charset="0"/>
              </a:rPr>
              <a:t>Picking</a:t>
            </a:r>
            <a:r>
              <a:rPr lang="es-ES_tradnl" sz="1600" dirty="0" smtClean="0">
                <a:latin typeface="Arial" charset="0"/>
              </a:rPr>
              <a:t> 41 local 112</a:t>
            </a:r>
          </a:p>
          <a:p>
            <a:pPr>
              <a:lnSpc>
                <a:spcPct val="100000"/>
              </a:lnSpc>
            </a:pPr>
            <a:r>
              <a:rPr lang="es-ES_tradnl" sz="1600" dirty="0" smtClean="0">
                <a:latin typeface="Arial" charset="0"/>
              </a:rPr>
              <a:t>Velocidad Promedio </a:t>
            </a:r>
            <a:r>
              <a:rPr lang="es-ES_tradnl" sz="1600" dirty="0" err="1" smtClean="0">
                <a:latin typeface="Arial" charset="0"/>
              </a:rPr>
              <a:t>picking</a:t>
            </a:r>
            <a:r>
              <a:rPr lang="es-ES_tradnl" sz="1600" dirty="0" smtClean="0">
                <a:latin typeface="Arial" charset="0"/>
              </a:rPr>
              <a:t> = </a:t>
            </a:r>
            <a:r>
              <a:rPr lang="fi-FI" sz="1600" dirty="0" smtClean="0">
                <a:solidFill>
                  <a:srgbClr val="000000"/>
                </a:solidFill>
              </a:rPr>
              <a:t>19579/(16*3600)= 0.34 m/s</a:t>
            </a:r>
          </a:p>
          <a:p>
            <a:pPr>
              <a:lnSpc>
                <a:spcPct val="100000"/>
              </a:lnSpc>
            </a:pPr>
            <a:r>
              <a:rPr lang="fi-FI" sz="1600" dirty="0" err="1" smtClean="0">
                <a:solidFill>
                  <a:srgbClr val="000000"/>
                </a:solidFill>
              </a:rPr>
              <a:t>Costo</a:t>
            </a:r>
            <a:r>
              <a:rPr lang="fi-FI" sz="1600" dirty="0" smtClean="0">
                <a:solidFill>
                  <a:srgbClr val="000000"/>
                </a:solidFill>
              </a:rPr>
              <a:t> </a:t>
            </a:r>
            <a:r>
              <a:rPr lang="fi-FI" sz="1600" dirty="0" err="1" smtClean="0">
                <a:solidFill>
                  <a:srgbClr val="000000"/>
                </a:solidFill>
              </a:rPr>
              <a:t>hora</a:t>
            </a:r>
            <a:r>
              <a:rPr lang="fi-FI" sz="1600" dirty="0" smtClean="0">
                <a:solidFill>
                  <a:srgbClr val="000000"/>
                </a:solidFill>
              </a:rPr>
              <a:t> </a:t>
            </a:r>
            <a:r>
              <a:rPr lang="fi-FI" sz="1600" dirty="0" err="1" smtClean="0">
                <a:solidFill>
                  <a:srgbClr val="000000"/>
                </a:solidFill>
              </a:rPr>
              <a:t>hombre</a:t>
            </a:r>
            <a:r>
              <a:rPr lang="fi-FI" sz="1600" dirty="0" smtClean="0">
                <a:solidFill>
                  <a:srgbClr val="000000"/>
                </a:solidFill>
              </a:rPr>
              <a:t> = 2.61 USD/hr</a:t>
            </a:r>
            <a:endParaRPr lang="fi-FI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s-CO" sz="1600" dirty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 smtClean="0">
              <a:latin typeface="Arial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400" dirty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600" dirty="0">
              <a:latin typeface="Arial" charset="0"/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5714276"/>
              </p:ext>
            </p:extLst>
          </p:nvPr>
        </p:nvGraphicFramePr>
        <p:xfrm>
          <a:off x="185203" y="1598586"/>
          <a:ext cx="6349828" cy="152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0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3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30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57984"/>
                <a:gridCol w="10033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66541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Elemento</a:t>
                      </a:r>
                      <a:r>
                        <a:rPr lang="es-CO" sz="1200" baseline="0" dirty="0"/>
                        <a:t> comparativo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Tareas Totales</a:t>
                      </a:r>
                      <a:endParaRPr lang="es-CO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Distancia</a:t>
                      </a:r>
                      <a:r>
                        <a:rPr lang="es-CO" sz="1200" baseline="0" dirty="0" smtClean="0"/>
                        <a:t> neta picking (m)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Distancia</a:t>
                      </a:r>
                      <a:r>
                        <a:rPr lang="es-CO" sz="1200" baseline="0" dirty="0" smtClean="0"/>
                        <a:t> total picking (m)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Horas Hombre Picking</a:t>
                      </a:r>
                      <a:endParaRPr lang="es-CO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107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Favorita (SIC)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7138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19579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</a:t>
                      </a:r>
                      <a:endParaRPr lang="is-I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Modelo Pallets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44</a:t>
                      </a:r>
                      <a:endParaRPr lang="es-C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7619</a:t>
                      </a:r>
                      <a:endParaRPr lang="fi-FI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16608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13.6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861225"/>
              </p:ext>
            </p:extLst>
          </p:nvPr>
        </p:nvGraphicFramePr>
        <p:xfrm>
          <a:off x="219856" y="3636524"/>
          <a:ext cx="6421006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4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49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569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2085"/>
                <a:gridCol w="10146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Elemento</a:t>
                      </a:r>
                      <a:r>
                        <a:rPr lang="es-CO" sz="1200" baseline="0" dirty="0" smtClean="0"/>
                        <a:t> comparativo (USD)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Favorita (SIC)</a:t>
                      </a:r>
                      <a:endParaRPr lang="es-CO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Modelo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Diferencia</a:t>
                      </a:r>
                      <a:endParaRPr lang="es-C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Ahorro %</a:t>
                      </a:r>
                      <a:endParaRPr lang="es-CO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Estibaje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4.94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2.66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2.28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46.13%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Recolección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5.37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3.69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1.68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31.25%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Costo de Picking</a:t>
                      </a:r>
                      <a:endParaRPr lang="es-CO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41.76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35.42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6.34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15.17%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Total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52.07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41.78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10.29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19.77%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74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5FCB42D9-86E7-4F4F-AB66-1580BE700642}"/>
              </a:ext>
            </a:extLst>
          </p:cNvPr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Picking Abastos</a:t>
            </a:r>
          </a:p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SUPERMAXI Tumbaco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xmlns="" id="{075B1820-BF00-42A6-8B66-D2A399E54093}"/>
              </a:ext>
            </a:extLst>
          </p:cNvPr>
          <p:cNvSpPr txBox="1">
            <a:spLocks noChangeArrowheads="1"/>
          </p:cNvSpPr>
          <p:nvPr/>
        </p:nvSpPr>
        <p:spPr>
          <a:xfrm rot="5400000">
            <a:off x="8375798" y="3310079"/>
            <a:ext cx="5390719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Rutas de </a:t>
            </a:r>
            <a:r>
              <a:rPr lang="es-CO" sz="2800" b="1" dirty="0" err="1">
                <a:solidFill>
                  <a:schemeClr val="accent6">
                    <a:lumMod val="75000"/>
                  </a:schemeClr>
                </a:solidFill>
              </a:rPr>
              <a:t>picking</a:t>
            </a:r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CO" sz="2800" b="1" dirty="0" err="1">
                <a:solidFill>
                  <a:schemeClr val="accent6">
                    <a:lumMod val="75000"/>
                  </a:schemeClr>
                </a:solidFill>
              </a:rPr>
              <a:t>SmartBP</a:t>
            </a:r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 Legos</a:t>
            </a:r>
          </a:p>
          <a:p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Nave 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A77E14C-B9AE-4545-AAF8-C4AE9087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9" y="1082351"/>
            <a:ext cx="9535885" cy="56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4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2238672" y="36152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Pruebas de Armando de Pallets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2353" y="1370915"/>
            <a:ext cx="4329091" cy="4351338"/>
          </a:xfrm>
        </p:spPr>
        <p:txBody>
          <a:bodyPr>
            <a:normAutofit fontScale="92500" lnSpcReduction="10000"/>
          </a:bodyPr>
          <a:lstStyle/>
          <a:p>
            <a:r>
              <a:rPr lang="es-CO" sz="2400" dirty="0">
                <a:latin typeface="Arial" charset="0"/>
              </a:rPr>
              <a:t>Pedido Local: 112</a:t>
            </a:r>
          </a:p>
          <a:p>
            <a:r>
              <a:rPr lang="es-CO" sz="2400" dirty="0">
                <a:latin typeface="Arial" charset="0"/>
              </a:rPr>
              <a:t>Nave: 2</a:t>
            </a:r>
          </a:p>
          <a:p>
            <a:r>
              <a:rPr lang="es-CO" sz="2400" dirty="0">
                <a:latin typeface="Arial" charset="0"/>
              </a:rPr>
              <a:t>Tipo de pallet: Contaminable</a:t>
            </a:r>
          </a:p>
          <a:p>
            <a:r>
              <a:rPr lang="es-CO" sz="2400" dirty="0">
                <a:latin typeface="Arial" charset="0"/>
              </a:rPr>
              <a:t>Peso Calculado: 783 Kg</a:t>
            </a:r>
          </a:p>
          <a:p>
            <a:r>
              <a:rPr lang="es-CO" sz="2400" dirty="0">
                <a:latin typeface="Arial" charset="0"/>
              </a:rPr>
              <a:t>Peso Real: 787 Kg</a:t>
            </a:r>
          </a:p>
          <a:p>
            <a:r>
              <a:rPr lang="es-CO" sz="2400" dirty="0">
                <a:latin typeface="Arial" charset="0"/>
              </a:rPr>
              <a:t>Peso Pallet: 14 Kg</a:t>
            </a:r>
          </a:p>
          <a:p>
            <a:r>
              <a:rPr lang="es-CO" sz="2400" dirty="0">
                <a:latin typeface="Arial" charset="0"/>
              </a:rPr>
              <a:t>Peso Total: 801 Kg</a:t>
            </a:r>
          </a:p>
          <a:p>
            <a:r>
              <a:rPr lang="es-CO" sz="2400" dirty="0">
                <a:latin typeface="Arial" charset="0"/>
              </a:rPr>
              <a:t>Altura: 1.85 m</a:t>
            </a:r>
          </a:p>
          <a:p>
            <a:r>
              <a:rPr lang="es-CO" sz="2400" dirty="0">
                <a:solidFill>
                  <a:srgbClr val="000000"/>
                </a:solidFill>
                <a:latin typeface="Arial" charset="0"/>
              </a:rPr>
              <a:t>Códigos de Barra: 30</a:t>
            </a:r>
          </a:p>
          <a:p>
            <a:r>
              <a:rPr lang="es-CO" sz="2400" dirty="0">
                <a:solidFill>
                  <a:srgbClr val="000000"/>
                </a:solidFill>
                <a:latin typeface="Arial" charset="0"/>
              </a:rPr>
              <a:t>Bultos: 76</a:t>
            </a:r>
          </a:p>
          <a:p>
            <a:r>
              <a:rPr lang="es-CO" sz="2400" dirty="0">
                <a:latin typeface="Arial" charset="0"/>
              </a:rPr>
              <a:t>Fecha: 24/10/2018</a:t>
            </a:r>
          </a:p>
          <a:p>
            <a:endParaRPr lang="es-CO" sz="2400" dirty="0">
              <a:latin typeface="Arial" charset="0"/>
            </a:endParaRPr>
          </a:p>
        </p:txBody>
      </p:sp>
      <p:pic>
        <p:nvPicPr>
          <p:cNvPr id="3" name="Picture 2" descr="Pallet_1 241020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68279" y="1834573"/>
            <a:ext cx="5063725" cy="3797794"/>
          </a:xfrm>
          <a:prstGeom prst="rect">
            <a:avLst/>
          </a:prstGeom>
        </p:spPr>
      </p:pic>
      <p:pic>
        <p:nvPicPr>
          <p:cNvPr id="7" name="Picture 6" descr="Pallet_2 241020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6889" y="1844877"/>
            <a:ext cx="5084207" cy="38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57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="" xmlns:a16="http://schemas.microsoft.com/office/drawing/2014/main" id="{061A55BE-A004-4A89-8413-A695DD7D6DAC}"/>
              </a:ext>
            </a:extLst>
          </p:cNvPr>
          <p:cNvGrpSpPr/>
          <p:nvPr/>
        </p:nvGrpSpPr>
        <p:grpSpPr>
          <a:xfrm>
            <a:off x="436684" y="938506"/>
            <a:ext cx="3481754" cy="2784494"/>
            <a:chOff x="888023" y="1274885"/>
            <a:chExt cx="3481754" cy="3165907"/>
          </a:xfrm>
        </p:grpSpPr>
        <p:sp>
          <p:nvSpPr>
            <p:cNvPr id="11" name="Rectángulo 10">
              <a:extLst>
                <a:ext uri="{FF2B5EF4-FFF2-40B4-BE49-F238E27FC236}">
                  <a16:creationId xmlns="" xmlns:a16="http://schemas.microsoft.com/office/drawing/2014/main" id="{44A6623E-023C-44BA-A041-D37BF4DFA2EE}"/>
                </a:ext>
              </a:extLst>
            </p:cNvPr>
            <p:cNvSpPr/>
            <p:nvPr/>
          </p:nvSpPr>
          <p:spPr>
            <a:xfrm>
              <a:off x="888023" y="1529861"/>
              <a:ext cx="3481754" cy="29109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/>
              </a:pPr>
              <a:endParaRPr lang="es-CO" sz="1200" dirty="0"/>
            </a:p>
            <a:p>
              <a:pPr marL="342900" indent="-342900">
                <a:buFont typeface="+mj-lt"/>
                <a:buAutoNum type="arabicPeriod"/>
              </a:pPr>
              <a:r>
                <a:rPr lang="es-CO" sz="1200" dirty="0"/>
                <a:t>Leer los datos correspondiente a pedidos, artículos, ubicaciones.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CO" sz="1200" dirty="0"/>
                <a:t>Generar </a:t>
              </a:r>
              <a:r>
                <a:rPr lang="es-CO" sz="1200" dirty="0" smtClean="0"/>
                <a:t>lista de CB con problemas</a:t>
              </a:r>
              <a:endParaRPr lang="es-CO" sz="1200" dirty="0"/>
            </a:p>
            <a:p>
              <a:pPr marL="342900" indent="-342900">
                <a:buFont typeface="+mj-lt"/>
                <a:buAutoNum type="arabicPeriod"/>
              </a:pPr>
              <a:r>
                <a:rPr lang="es-CO" sz="1200" dirty="0"/>
                <a:t>Cargar </a:t>
              </a:r>
              <a:r>
                <a:rPr lang="es-CO" sz="1200" dirty="0" smtClean="0"/>
                <a:t>Log de CB con problemas.</a:t>
              </a:r>
              <a:endParaRPr lang="es-CO" sz="1200" dirty="0"/>
            </a:p>
            <a:p>
              <a:pPr marL="342900" indent="-342900">
                <a:buFont typeface="+mj-lt"/>
                <a:buAutoNum type="arabicPeriod"/>
              </a:pPr>
              <a:r>
                <a:rPr lang="es-CO" sz="1200" dirty="0"/>
                <a:t>Crear las tablas de parámetros para creación de pallets</a:t>
              </a:r>
              <a:r>
                <a:rPr lang="es-CO" sz="1200" dirty="0" smtClean="0"/>
                <a:t>.</a:t>
              </a:r>
              <a:endParaRPr lang="es-CO" sz="1200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="" xmlns:a16="http://schemas.microsoft.com/office/drawing/2014/main" id="{49789A03-4C2F-437F-BB79-AC5B69096764}"/>
                </a:ext>
              </a:extLst>
            </p:cNvPr>
            <p:cNvSpPr/>
            <p:nvPr/>
          </p:nvSpPr>
          <p:spPr>
            <a:xfrm>
              <a:off x="1099038" y="1274885"/>
              <a:ext cx="2171700" cy="4835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Preparación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="" xmlns:a16="http://schemas.microsoft.com/office/drawing/2014/main" id="{5CC84102-E066-496A-AC1B-E32D94C69808}"/>
              </a:ext>
            </a:extLst>
          </p:cNvPr>
          <p:cNvGrpSpPr/>
          <p:nvPr/>
        </p:nvGrpSpPr>
        <p:grpSpPr>
          <a:xfrm>
            <a:off x="4048016" y="950231"/>
            <a:ext cx="4100930" cy="2774180"/>
            <a:chOff x="888023" y="1274885"/>
            <a:chExt cx="3481754" cy="3154175"/>
          </a:xfrm>
        </p:grpSpPr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B2090560-56BD-49B4-B7F9-A33D8D84B0B3}"/>
                </a:ext>
              </a:extLst>
            </p:cNvPr>
            <p:cNvSpPr/>
            <p:nvPr/>
          </p:nvSpPr>
          <p:spPr>
            <a:xfrm>
              <a:off x="888023" y="1529862"/>
              <a:ext cx="3481754" cy="289919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s-CO" sz="1200" dirty="0"/>
            </a:p>
            <a:p>
              <a:pPr marL="228600" indent="-228600">
                <a:buFont typeface="+mj-lt"/>
                <a:buAutoNum type="arabicPeriod" startAt="5"/>
              </a:pPr>
              <a:r>
                <a:rPr lang="es-CO" sz="1200" b="1" u="sng" dirty="0" smtClean="0"/>
                <a:t>Correr Modelo Asignación furgones disponibles </a:t>
              </a:r>
              <a:r>
                <a:rPr lang="es-CO" sz="1200" b="1" u="sng" dirty="0"/>
                <a:t>a </a:t>
              </a:r>
              <a:r>
                <a:rPr lang="es-CO" sz="1200" b="1" u="sng" dirty="0" smtClean="0"/>
                <a:t>locales</a:t>
              </a:r>
              <a:r>
                <a:rPr lang="es-CO" sz="1200" u="sng" dirty="0" smtClean="0"/>
                <a:t>.</a:t>
              </a:r>
            </a:p>
            <a:p>
              <a:pPr marL="228600" indent="-228600">
                <a:buFont typeface="+mj-lt"/>
                <a:buAutoNum type="arabicPeriod" startAt="5"/>
              </a:pPr>
              <a:r>
                <a:rPr lang="es-CO" sz="1200" dirty="0"/>
                <a:t>Actualización parámetro de altura de </a:t>
              </a:r>
              <a:r>
                <a:rPr lang="es-CO" sz="1200" dirty="0" smtClean="0"/>
                <a:t>pallets</a:t>
              </a:r>
            </a:p>
            <a:p>
              <a:pPr marL="228600" indent="-228600">
                <a:buFont typeface="+mj-lt"/>
                <a:buAutoNum type="arabicPeriod" startAt="5"/>
              </a:pPr>
              <a:r>
                <a:rPr lang="es-CO" sz="1200" b="1" u="sng" dirty="0" smtClean="0"/>
                <a:t>Correr Modelo Creación </a:t>
              </a:r>
              <a:r>
                <a:rPr lang="es-CO" sz="1200" b="1" u="sng" dirty="0"/>
                <a:t>de pallets</a:t>
              </a:r>
              <a:r>
                <a:rPr lang="es-CO" sz="1200" u="sng" dirty="0"/>
                <a:t>. </a:t>
              </a:r>
              <a:endParaRPr lang="es-CO" sz="1200" u="sng" dirty="0" smtClean="0"/>
            </a:p>
            <a:p>
              <a:pPr marL="228600" indent="-228600">
                <a:buFont typeface="+mj-lt"/>
                <a:buAutoNum type="arabicPeriod" startAt="5"/>
              </a:pPr>
              <a:r>
                <a:rPr lang="es-CO" sz="1200" dirty="0" smtClean="0"/>
                <a:t>Almacenar </a:t>
              </a:r>
              <a:r>
                <a:rPr lang="es-CO" sz="1200" dirty="0"/>
                <a:t>resultados de creación de </a:t>
              </a:r>
              <a:r>
                <a:rPr lang="es-CO" sz="1200" dirty="0" smtClean="0"/>
                <a:t>pallets</a:t>
              </a:r>
            </a:p>
            <a:p>
              <a:pPr marL="228600" indent="-228600">
                <a:buFont typeface="+mj-lt"/>
                <a:buAutoNum type="arabicPeriod" startAt="5"/>
              </a:pPr>
              <a:r>
                <a:rPr lang="es-CO" sz="1200" dirty="0" smtClean="0"/>
                <a:t>Crear </a:t>
              </a:r>
              <a:r>
                <a:rPr lang="es-CO" sz="1200" dirty="0"/>
                <a:t>las tablas de parámetros para rutas de </a:t>
              </a:r>
              <a:r>
                <a:rPr lang="es-CO" sz="1200" dirty="0" smtClean="0"/>
                <a:t>picking.</a:t>
              </a:r>
              <a:endParaRPr lang="es-CO" sz="1200" dirty="0"/>
            </a:p>
            <a:p>
              <a:pPr marL="228600" indent="-228600">
                <a:buFont typeface="+mj-lt"/>
                <a:buAutoNum type="arabicPeriod" startAt="5"/>
              </a:pPr>
              <a:r>
                <a:rPr lang="es-CO" sz="1200" b="1" u="sng" dirty="0" smtClean="0"/>
                <a:t>Correr Modelo de picking.</a:t>
              </a:r>
            </a:p>
            <a:p>
              <a:pPr marL="228600" indent="-228600">
                <a:buFont typeface="+mj-lt"/>
                <a:buAutoNum type="arabicPeriod" startAt="5"/>
              </a:pPr>
              <a:r>
                <a:rPr lang="es-CO" sz="1200" dirty="0" smtClean="0"/>
                <a:t>Crear </a:t>
              </a:r>
              <a:r>
                <a:rPr lang="es-CO" sz="1200" dirty="0"/>
                <a:t>las tareas con la información </a:t>
              </a:r>
              <a:r>
                <a:rPr lang="es-CO" sz="1200" dirty="0" smtClean="0"/>
                <a:t>solicitada.</a:t>
              </a:r>
            </a:p>
            <a:p>
              <a:pPr marL="228600" indent="-228600">
                <a:buFont typeface="+mj-lt"/>
                <a:buAutoNum type="arabicPeriod" startAt="5"/>
              </a:pPr>
              <a:endParaRPr lang="es-CO" sz="1200" dirty="0" smtClean="0"/>
            </a:p>
            <a:p>
              <a:pPr marL="228600" indent="-228600">
                <a:buFont typeface="+mj-lt"/>
                <a:buAutoNum type="arabicPeriod" startAt="13"/>
              </a:pPr>
              <a:r>
                <a:rPr lang="es-CO" sz="1200" dirty="0" smtClean="0"/>
                <a:t>Crear </a:t>
              </a:r>
              <a:r>
                <a:rPr lang="es-CO" sz="1200" dirty="0"/>
                <a:t>las tablas para cargue de </a:t>
              </a:r>
              <a:r>
                <a:rPr lang="es-CO" sz="1200" dirty="0" smtClean="0"/>
                <a:t>furgones</a:t>
              </a:r>
            </a:p>
            <a:p>
              <a:pPr marL="228600" indent="-228600">
                <a:buFont typeface="+mj-lt"/>
                <a:buAutoNum type="arabicPeriod" startAt="13"/>
              </a:pPr>
              <a:r>
                <a:rPr lang="es-CO" sz="1200" b="1" u="sng" dirty="0" smtClean="0"/>
                <a:t>Correr modelo de Cargue </a:t>
              </a:r>
              <a:r>
                <a:rPr lang="es-CO" sz="1200" b="1" u="sng" dirty="0"/>
                <a:t>furgones con pallets definitivos</a:t>
              </a:r>
              <a:r>
                <a:rPr lang="es-CO" sz="1200" b="1" dirty="0"/>
                <a:t>.</a:t>
              </a:r>
            </a:p>
            <a:p>
              <a:endParaRPr lang="es-CO" sz="1200" b="1" dirty="0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="" xmlns:a16="http://schemas.microsoft.com/office/drawing/2014/main" id="{56521463-5B02-40C9-9C34-BADD64B18ED5}"/>
                </a:ext>
              </a:extLst>
            </p:cNvPr>
            <p:cNvSpPr/>
            <p:nvPr/>
          </p:nvSpPr>
          <p:spPr>
            <a:xfrm>
              <a:off x="1099038" y="1274885"/>
              <a:ext cx="2171700" cy="4835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Optimización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="" xmlns:a16="http://schemas.microsoft.com/office/drawing/2014/main" id="{83924B1C-F1E5-4F67-971A-B32991341E71}"/>
              </a:ext>
            </a:extLst>
          </p:cNvPr>
          <p:cNvGrpSpPr/>
          <p:nvPr/>
        </p:nvGrpSpPr>
        <p:grpSpPr>
          <a:xfrm>
            <a:off x="8273562" y="938506"/>
            <a:ext cx="3481754" cy="2792299"/>
            <a:chOff x="888023" y="1274885"/>
            <a:chExt cx="3481754" cy="3174777"/>
          </a:xfrm>
        </p:grpSpPr>
        <p:sp>
          <p:nvSpPr>
            <p:cNvPr id="18" name="Rectángulo 17">
              <a:extLst>
                <a:ext uri="{FF2B5EF4-FFF2-40B4-BE49-F238E27FC236}">
                  <a16:creationId xmlns="" xmlns:a16="http://schemas.microsoft.com/office/drawing/2014/main" id="{4A4DCD68-D233-4534-8440-57FE6860A791}"/>
                </a:ext>
              </a:extLst>
            </p:cNvPr>
            <p:cNvSpPr/>
            <p:nvPr/>
          </p:nvSpPr>
          <p:spPr>
            <a:xfrm>
              <a:off x="888023" y="1529862"/>
              <a:ext cx="3481754" cy="2919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s-CO" sz="1200" dirty="0"/>
            </a:p>
            <a:p>
              <a:pPr marL="342900" indent="-342900">
                <a:buFont typeface="+mj-lt"/>
                <a:buAutoNum type="arabicPeriod" startAt="12"/>
              </a:pPr>
              <a:endParaRPr lang="es-CO" sz="1200" dirty="0" smtClean="0"/>
            </a:p>
            <a:p>
              <a:pPr marL="342900" indent="-342900">
                <a:buFont typeface="+mj-lt"/>
                <a:buAutoNum type="arabicPeriod" startAt="12"/>
              </a:pPr>
              <a:r>
                <a:rPr lang="es-CO" sz="1200" dirty="0"/>
                <a:t>Cargar tareas con el formato definido</a:t>
              </a:r>
              <a:r>
                <a:rPr lang="es-CO" sz="1200" dirty="0" smtClean="0"/>
                <a:t>.</a:t>
              </a:r>
            </a:p>
            <a:p>
              <a:pPr marL="342900" indent="-342900">
                <a:buFont typeface="+mj-lt"/>
                <a:buAutoNum type="arabicPeriod" startAt="15"/>
              </a:pPr>
              <a:r>
                <a:rPr lang="es-CO" sz="1200" dirty="0" smtClean="0"/>
                <a:t>Almacenar plan </a:t>
              </a:r>
              <a:r>
                <a:rPr lang="es-CO" sz="1200" dirty="0"/>
                <a:t>de carga de furgones.</a:t>
              </a:r>
            </a:p>
            <a:p>
              <a:pPr marL="342900" indent="-342900">
                <a:buFont typeface="+mj-lt"/>
                <a:buAutoNum type="arabicPeriod" startAt="15"/>
              </a:pPr>
              <a:endParaRPr lang="es-CO" sz="1200" dirty="0"/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="" xmlns:a16="http://schemas.microsoft.com/office/drawing/2014/main" id="{FF1AF25D-5E2F-4901-AC01-DF738F533A22}"/>
                </a:ext>
              </a:extLst>
            </p:cNvPr>
            <p:cNvSpPr/>
            <p:nvPr/>
          </p:nvSpPr>
          <p:spPr>
            <a:xfrm>
              <a:off x="1099038" y="1274885"/>
              <a:ext cx="2171700" cy="4835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Entrega de resultados</a:t>
              </a: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="" xmlns:a16="http://schemas.microsoft.com/office/drawing/2014/main" id="{1784DAB1-C407-4D68-A09F-A1B4EA2605FB}"/>
              </a:ext>
            </a:extLst>
          </p:cNvPr>
          <p:cNvGrpSpPr/>
          <p:nvPr/>
        </p:nvGrpSpPr>
        <p:grpSpPr>
          <a:xfrm>
            <a:off x="549938" y="4774313"/>
            <a:ext cx="11092125" cy="1582645"/>
            <a:chOff x="536724" y="4630013"/>
            <a:chExt cx="11092125" cy="1582645"/>
          </a:xfrm>
        </p:grpSpPr>
        <p:pic>
          <p:nvPicPr>
            <p:cNvPr id="89" name="Imagen 88">
              <a:extLst>
                <a:ext uri="{FF2B5EF4-FFF2-40B4-BE49-F238E27FC236}">
                  <a16:creationId xmlns="" xmlns:a16="http://schemas.microsoft.com/office/drawing/2014/main" id="{985B5198-0B99-4323-8CAB-2EC9533FA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68"/>
            <a:stretch/>
          </p:blipFill>
          <p:spPr>
            <a:xfrm flipH="1">
              <a:off x="9286820" y="4820396"/>
              <a:ext cx="1033718" cy="867615"/>
            </a:xfrm>
            <a:prstGeom prst="rect">
              <a:avLst/>
            </a:prstGeom>
          </p:spPr>
        </p:pic>
        <p:pic>
          <p:nvPicPr>
            <p:cNvPr id="90" name="Imagen 89">
              <a:extLst>
                <a:ext uri="{FF2B5EF4-FFF2-40B4-BE49-F238E27FC236}">
                  <a16:creationId xmlns="" xmlns:a16="http://schemas.microsoft.com/office/drawing/2014/main" id="{D88572E9-7D29-45A5-ABD0-D4DE03308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32"/>
            <a:stretch/>
          </p:blipFill>
          <p:spPr>
            <a:xfrm>
              <a:off x="4670558" y="4899630"/>
              <a:ext cx="810749" cy="709147"/>
            </a:xfrm>
            <a:prstGeom prst="rect">
              <a:avLst/>
            </a:prstGeom>
          </p:spPr>
        </p:pic>
        <p:pic>
          <p:nvPicPr>
            <p:cNvPr id="91" name="Imagen 90">
              <a:extLst>
                <a:ext uri="{FF2B5EF4-FFF2-40B4-BE49-F238E27FC236}">
                  <a16:creationId xmlns="" xmlns:a16="http://schemas.microsoft.com/office/drawing/2014/main" id="{D9CB79E6-AB6C-42A4-BF0E-7453903BF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71"/>
            <a:stretch/>
          </p:blipFill>
          <p:spPr>
            <a:xfrm>
              <a:off x="6265483" y="4831262"/>
              <a:ext cx="1033718" cy="845883"/>
            </a:xfrm>
            <a:prstGeom prst="rect">
              <a:avLst/>
            </a:prstGeom>
          </p:spPr>
        </p:pic>
        <p:pic>
          <p:nvPicPr>
            <p:cNvPr id="92" name="Imagen 91">
              <a:extLst>
                <a:ext uri="{FF2B5EF4-FFF2-40B4-BE49-F238E27FC236}">
                  <a16:creationId xmlns="" xmlns:a16="http://schemas.microsoft.com/office/drawing/2014/main" id="{9B1B9169-D715-4E80-AAF0-2994B7AA7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05"/>
            <a:stretch/>
          </p:blipFill>
          <p:spPr>
            <a:xfrm>
              <a:off x="536724" y="4943108"/>
              <a:ext cx="720173" cy="622191"/>
            </a:xfrm>
            <a:prstGeom prst="rect">
              <a:avLst/>
            </a:prstGeom>
          </p:spPr>
        </p:pic>
        <p:pic>
          <p:nvPicPr>
            <p:cNvPr id="93" name="Imagen 92">
              <a:extLst>
                <a:ext uri="{FF2B5EF4-FFF2-40B4-BE49-F238E27FC236}">
                  <a16:creationId xmlns="" xmlns:a16="http://schemas.microsoft.com/office/drawing/2014/main" id="{71324A7E-D401-4D4C-B200-0FB3EC61E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05"/>
            <a:stretch/>
          </p:blipFill>
          <p:spPr>
            <a:xfrm>
              <a:off x="10908676" y="4943108"/>
              <a:ext cx="720173" cy="622191"/>
            </a:xfrm>
            <a:prstGeom prst="rect">
              <a:avLst/>
            </a:prstGeom>
          </p:spPr>
        </p:pic>
        <p:cxnSp>
          <p:nvCxnSpPr>
            <p:cNvPr id="94" name="Conector recto de flecha 93">
              <a:extLst>
                <a:ext uri="{FF2B5EF4-FFF2-40B4-BE49-F238E27FC236}">
                  <a16:creationId xmlns="" xmlns:a16="http://schemas.microsoft.com/office/drawing/2014/main" id="{EE41E32B-1D15-46D4-B4D1-E5AAC43BED3E}"/>
                </a:ext>
              </a:extLst>
            </p:cNvPr>
            <p:cNvCxnSpPr>
              <a:cxnSpLocks/>
            </p:cNvCxnSpPr>
            <p:nvPr/>
          </p:nvCxnSpPr>
          <p:spPr>
            <a:xfrm>
              <a:off x="1195753" y="5264907"/>
              <a:ext cx="61106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95" name="Imagen 94">
              <a:extLst>
                <a:ext uri="{FF2B5EF4-FFF2-40B4-BE49-F238E27FC236}">
                  <a16:creationId xmlns="" xmlns:a16="http://schemas.microsoft.com/office/drawing/2014/main" id="{9A016617-3BBE-4266-97ED-F097C97C3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23" t="8565" r="65171" b="25546"/>
            <a:stretch/>
          </p:blipFill>
          <p:spPr>
            <a:xfrm>
              <a:off x="1836523" y="4905003"/>
              <a:ext cx="693701" cy="698400"/>
            </a:xfrm>
            <a:prstGeom prst="rect">
              <a:avLst/>
            </a:prstGeom>
          </p:spPr>
        </p:pic>
        <p:cxnSp>
          <p:nvCxnSpPr>
            <p:cNvPr id="96" name="Conector recto de flecha 95">
              <a:extLst>
                <a:ext uri="{FF2B5EF4-FFF2-40B4-BE49-F238E27FC236}">
                  <a16:creationId xmlns="" xmlns:a16="http://schemas.microsoft.com/office/drawing/2014/main" id="{4603297B-1B0E-4050-873F-85FFA3ED0A35}"/>
                </a:ext>
              </a:extLst>
            </p:cNvPr>
            <p:cNvCxnSpPr>
              <a:cxnSpLocks/>
            </p:cNvCxnSpPr>
            <p:nvPr/>
          </p:nvCxnSpPr>
          <p:spPr>
            <a:xfrm>
              <a:off x="2487820" y="5264907"/>
              <a:ext cx="61106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CuadroTexto 96">
              <a:extLst>
                <a:ext uri="{FF2B5EF4-FFF2-40B4-BE49-F238E27FC236}">
                  <a16:creationId xmlns="" xmlns:a16="http://schemas.microsoft.com/office/drawing/2014/main" id="{6860A60E-29A0-4AFB-B42B-6DF2A29C2DE3}"/>
                </a:ext>
              </a:extLst>
            </p:cNvPr>
            <p:cNvSpPr txBox="1"/>
            <p:nvPr/>
          </p:nvSpPr>
          <p:spPr>
            <a:xfrm>
              <a:off x="766192" y="4630013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/>
                <a:t>1.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="" xmlns:a16="http://schemas.microsoft.com/office/drawing/2014/main" id="{6C01E745-753B-478B-A2BF-4143356807FC}"/>
                </a:ext>
              </a:extLst>
            </p:cNvPr>
            <p:cNvSpPr txBox="1"/>
            <p:nvPr/>
          </p:nvSpPr>
          <p:spPr>
            <a:xfrm>
              <a:off x="1839698" y="4630013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/>
                <a:t>2.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="" xmlns:a16="http://schemas.microsoft.com/office/drawing/2014/main" id="{5CBCDD45-41B4-4167-9729-413E67DF23D5}"/>
                </a:ext>
              </a:extLst>
            </p:cNvPr>
            <p:cNvSpPr txBox="1"/>
            <p:nvPr/>
          </p:nvSpPr>
          <p:spPr>
            <a:xfrm>
              <a:off x="1402368" y="5904881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/>
                <a:t>3.</a:t>
              </a:r>
            </a:p>
          </p:txBody>
        </p:sp>
        <p:grpSp>
          <p:nvGrpSpPr>
            <p:cNvPr id="100" name="Grupo 99">
              <a:extLst>
                <a:ext uri="{FF2B5EF4-FFF2-40B4-BE49-F238E27FC236}">
                  <a16:creationId xmlns="" xmlns:a16="http://schemas.microsoft.com/office/drawing/2014/main" id="{4B0C1C3C-7D2D-49E3-A8C8-FBA87775481E}"/>
                </a:ext>
              </a:extLst>
            </p:cNvPr>
            <p:cNvGrpSpPr/>
            <p:nvPr/>
          </p:nvGrpSpPr>
          <p:grpSpPr>
            <a:xfrm>
              <a:off x="3098770" y="4805306"/>
              <a:ext cx="1089349" cy="897795"/>
              <a:chOff x="3085912" y="-383456"/>
              <a:chExt cx="7036311" cy="5905681"/>
            </a:xfrm>
          </p:grpSpPr>
          <p:pic>
            <p:nvPicPr>
              <p:cNvPr id="101" name="Imagen 100">
                <a:extLst>
                  <a:ext uri="{FF2B5EF4-FFF2-40B4-BE49-F238E27FC236}">
                    <a16:creationId xmlns="" xmlns:a16="http://schemas.microsoft.com/office/drawing/2014/main" id="{80210605-0869-4DD7-8BFC-5F7D938652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68"/>
              <a:stretch/>
            </p:blipFill>
            <p:spPr>
              <a:xfrm flipH="1">
                <a:off x="3085912" y="-383456"/>
                <a:ext cx="7036311" cy="5905681"/>
              </a:xfrm>
              <a:prstGeom prst="rect">
                <a:avLst/>
              </a:prstGeom>
            </p:spPr>
          </p:pic>
          <p:grpSp>
            <p:nvGrpSpPr>
              <p:cNvPr id="102" name="Grupo 101">
                <a:extLst>
                  <a:ext uri="{FF2B5EF4-FFF2-40B4-BE49-F238E27FC236}">
                    <a16:creationId xmlns="" xmlns:a16="http://schemas.microsoft.com/office/drawing/2014/main" id="{D4364920-5827-4F6D-80AB-2D35C4FD6A1E}"/>
                  </a:ext>
                </a:extLst>
              </p:cNvPr>
              <p:cNvGrpSpPr/>
              <p:nvPr/>
            </p:nvGrpSpPr>
            <p:grpSpPr>
              <a:xfrm>
                <a:off x="4360668" y="1262953"/>
                <a:ext cx="2404049" cy="1763302"/>
                <a:chOff x="4360668" y="1262953"/>
                <a:chExt cx="2404049" cy="1763302"/>
              </a:xfrm>
            </p:grpSpPr>
            <p:sp>
              <p:nvSpPr>
                <p:cNvPr id="103" name="Rectángulo: esquinas redondeadas 102">
                  <a:extLst>
                    <a:ext uri="{FF2B5EF4-FFF2-40B4-BE49-F238E27FC236}">
                      <a16:creationId xmlns="" xmlns:a16="http://schemas.microsoft.com/office/drawing/2014/main" id="{531998C7-C1AD-4E31-88ED-123A83F06494}"/>
                    </a:ext>
                  </a:extLst>
                </p:cNvPr>
                <p:cNvSpPr/>
                <p:nvPr/>
              </p:nvSpPr>
              <p:spPr>
                <a:xfrm>
                  <a:off x="4360668" y="1262953"/>
                  <a:ext cx="2404049" cy="1763294"/>
                </a:xfrm>
                <a:prstGeom prst="roundRect">
                  <a:avLst>
                    <a:gd name="adj" fmla="val 6473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04" name="Rectángulo 103">
                  <a:extLst>
                    <a:ext uri="{FF2B5EF4-FFF2-40B4-BE49-F238E27FC236}">
                      <a16:creationId xmlns="" xmlns:a16="http://schemas.microsoft.com/office/drawing/2014/main" id="{A21375EC-A0F2-4365-AE08-35A1C2C2CBD5}"/>
                    </a:ext>
                  </a:extLst>
                </p:cNvPr>
                <p:cNvSpPr/>
                <p:nvPr/>
              </p:nvSpPr>
              <p:spPr>
                <a:xfrm>
                  <a:off x="5557896" y="1745981"/>
                  <a:ext cx="1206821" cy="12802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</p:grpSp>
        <p:sp>
          <p:nvSpPr>
            <p:cNvPr id="105" name="CuadroTexto 104">
              <a:extLst>
                <a:ext uri="{FF2B5EF4-FFF2-40B4-BE49-F238E27FC236}">
                  <a16:creationId xmlns="" xmlns:a16="http://schemas.microsoft.com/office/drawing/2014/main" id="{8ABC51AD-A3C6-431A-BAAF-24E767AF7496}"/>
                </a:ext>
              </a:extLst>
            </p:cNvPr>
            <p:cNvSpPr txBox="1"/>
            <p:nvPr/>
          </p:nvSpPr>
          <p:spPr>
            <a:xfrm>
              <a:off x="3457942" y="4630013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/>
                <a:t>5.</a:t>
              </a:r>
              <a:endParaRPr lang="es-CO" sz="1400" dirty="0"/>
            </a:p>
          </p:txBody>
        </p:sp>
        <p:cxnSp>
          <p:nvCxnSpPr>
            <p:cNvPr id="106" name="Conector recto de flecha 105">
              <a:extLst>
                <a:ext uri="{FF2B5EF4-FFF2-40B4-BE49-F238E27FC236}">
                  <a16:creationId xmlns="" xmlns:a16="http://schemas.microsoft.com/office/drawing/2014/main" id="{F1D48DD4-DA14-428C-AA5F-4CAC1476041C}"/>
                </a:ext>
              </a:extLst>
            </p:cNvPr>
            <p:cNvCxnSpPr>
              <a:cxnSpLocks/>
            </p:cNvCxnSpPr>
            <p:nvPr/>
          </p:nvCxnSpPr>
          <p:spPr>
            <a:xfrm>
              <a:off x="4060086" y="5264907"/>
              <a:ext cx="61106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CuadroTexto 106">
              <a:extLst>
                <a:ext uri="{FF2B5EF4-FFF2-40B4-BE49-F238E27FC236}">
                  <a16:creationId xmlns="" xmlns:a16="http://schemas.microsoft.com/office/drawing/2014/main" id="{80EC040F-9683-46F0-A371-7A0D372B597F}"/>
                </a:ext>
              </a:extLst>
            </p:cNvPr>
            <p:cNvSpPr txBox="1"/>
            <p:nvPr/>
          </p:nvSpPr>
          <p:spPr>
            <a:xfrm>
              <a:off x="2126320" y="4630013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/>
                <a:t>4.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="" xmlns:a16="http://schemas.microsoft.com/office/drawing/2014/main" id="{19F25134-8DFC-46C6-AB48-552EF92BCFD5}"/>
                </a:ext>
              </a:extLst>
            </p:cNvPr>
            <p:cNvSpPr txBox="1"/>
            <p:nvPr/>
          </p:nvSpPr>
          <p:spPr>
            <a:xfrm>
              <a:off x="4893973" y="4630013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/>
                <a:t>7.</a:t>
              </a:r>
              <a:endParaRPr lang="es-CO" sz="1400" dirty="0"/>
            </a:p>
          </p:txBody>
        </p:sp>
        <p:sp>
          <p:nvSpPr>
            <p:cNvPr id="109" name="CuadroTexto 108">
              <a:extLst>
                <a:ext uri="{FF2B5EF4-FFF2-40B4-BE49-F238E27FC236}">
                  <a16:creationId xmlns="" xmlns:a16="http://schemas.microsoft.com/office/drawing/2014/main" id="{323A1DC0-F1A7-4652-B0D5-924FF275255A}"/>
                </a:ext>
              </a:extLst>
            </p:cNvPr>
            <p:cNvSpPr txBox="1"/>
            <p:nvPr/>
          </p:nvSpPr>
          <p:spPr>
            <a:xfrm>
              <a:off x="5473600" y="4908621"/>
              <a:ext cx="660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/>
                <a:t>8.     9. </a:t>
              </a:r>
              <a:endParaRPr lang="es-CO" sz="1400" dirty="0"/>
            </a:p>
          </p:txBody>
        </p:sp>
        <p:pic>
          <p:nvPicPr>
            <p:cNvPr id="110" name="Imagen 109">
              <a:extLst>
                <a:ext uri="{FF2B5EF4-FFF2-40B4-BE49-F238E27FC236}">
                  <a16:creationId xmlns="" xmlns:a16="http://schemas.microsoft.com/office/drawing/2014/main" id="{D20FE0D3-ED95-4EBA-B0D1-70489C789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8" t="8565" r="65171" b="25546"/>
            <a:stretch/>
          </p:blipFill>
          <p:spPr>
            <a:xfrm>
              <a:off x="5691713" y="5311535"/>
              <a:ext cx="320922" cy="282747"/>
            </a:xfrm>
            <a:prstGeom prst="rect">
              <a:avLst/>
            </a:prstGeom>
          </p:spPr>
        </p:pic>
        <p:sp>
          <p:nvSpPr>
            <p:cNvPr id="111" name="CuadroTexto 110">
              <a:extLst>
                <a:ext uri="{FF2B5EF4-FFF2-40B4-BE49-F238E27FC236}">
                  <a16:creationId xmlns="" xmlns:a16="http://schemas.microsoft.com/office/drawing/2014/main" id="{C34DA2B1-B539-4C12-8048-A0C0056B7682}"/>
                </a:ext>
              </a:extLst>
            </p:cNvPr>
            <p:cNvSpPr txBox="1"/>
            <p:nvPr/>
          </p:nvSpPr>
          <p:spPr>
            <a:xfrm>
              <a:off x="8846162" y="4919986"/>
              <a:ext cx="41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/>
                <a:t>13.</a:t>
              </a:r>
              <a:endParaRPr lang="es-CO" sz="1400" dirty="0"/>
            </a:p>
          </p:txBody>
        </p:sp>
        <p:pic>
          <p:nvPicPr>
            <p:cNvPr id="112" name="Imagen 111">
              <a:extLst>
                <a:ext uri="{FF2B5EF4-FFF2-40B4-BE49-F238E27FC236}">
                  <a16:creationId xmlns="" xmlns:a16="http://schemas.microsoft.com/office/drawing/2014/main" id="{BBC7335C-4B85-4C1D-90F0-ECAA0A59C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8" t="8565" r="65171" b="25546"/>
            <a:stretch/>
          </p:blipFill>
          <p:spPr>
            <a:xfrm>
              <a:off x="8846828" y="5311535"/>
              <a:ext cx="320922" cy="282747"/>
            </a:xfrm>
            <a:prstGeom prst="rect">
              <a:avLst/>
            </a:prstGeom>
          </p:spPr>
        </p:pic>
        <p:sp>
          <p:nvSpPr>
            <p:cNvPr id="113" name="CuadroTexto 112">
              <a:extLst>
                <a:ext uri="{FF2B5EF4-FFF2-40B4-BE49-F238E27FC236}">
                  <a16:creationId xmlns="" xmlns:a16="http://schemas.microsoft.com/office/drawing/2014/main" id="{0807837A-271D-4F52-8FA7-9A15F39102DE}"/>
                </a:ext>
              </a:extLst>
            </p:cNvPr>
            <p:cNvSpPr txBox="1"/>
            <p:nvPr/>
          </p:nvSpPr>
          <p:spPr>
            <a:xfrm>
              <a:off x="6562797" y="4630013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/>
                <a:t>10.</a:t>
              </a:r>
            </a:p>
          </p:txBody>
        </p:sp>
        <p:sp>
          <p:nvSpPr>
            <p:cNvPr id="114" name="CuadroTexto 113">
              <a:extLst>
                <a:ext uri="{FF2B5EF4-FFF2-40B4-BE49-F238E27FC236}">
                  <a16:creationId xmlns="" xmlns:a16="http://schemas.microsoft.com/office/drawing/2014/main" id="{A098BA90-3FA7-462A-859A-872093287F16}"/>
                </a:ext>
              </a:extLst>
            </p:cNvPr>
            <p:cNvSpPr txBox="1"/>
            <p:nvPr/>
          </p:nvSpPr>
          <p:spPr>
            <a:xfrm>
              <a:off x="9495626" y="4630013"/>
              <a:ext cx="41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/>
                <a:t>14.</a:t>
              </a:r>
              <a:endParaRPr lang="es-CO" sz="1400" dirty="0"/>
            </a:p>
          </p:txBody>
        </p:sp>
        <p:pic>
          <p:nvPicPr>
            <p:cNvPr id="115" name="Imagen 114">
              <a:extLst>
                <a:ext uri="{FF2B5EF4-FFF2-40B4-BE49-F238E27FC236}">
                  <a16:creationId xmlns="" xmlns:a16="http://schemas.microsoft.com/office/drawing/2014/main" id="{7D5AF820-C958-4D25-90B5-657B156F5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4711" y="5651642"/>
              <a:ext cx="402473" cy="406362"/>
            </a:xfrm>
            <a:prstGeom prst="rect">
              <a:avLst/>
            </a:prstGeom>
          </p:spPr>
        </p:pic>
        <p:pic>
          <p:nvPicPr>
            <p:cNvPr id="116" name="Imagen 115">
              <a:extLst>
                <a:ext uri="{FF2B5EF4-FFF2-40B4-BE49-F238E27FC236}">
                  <a16:creationId xmlns="" xmlns:a16="http://schemas.microsoft.com/office/drawing/2014/main" id="{25961071-F948-4874-A680-60A59B366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9681" y="5651642"/>
              <a:ext cx="402473" cy="406362"/>
            </a:xfrm>
            <a:prstGeom prst="rect">
              <a:avLst/>
            </a:prstGeom>
          </p:spPr>
        </p:pic>
        <p:pic>
          <p:nvPicPr>
            <p:cNvPr id="117" name="Imagen 116">
              <a:extLst>
                <a:ext uri="{FF2B5EF4-FFF2-40B4-BE49-F238E27FC236}">
                  <a16:creationId xmlns="" xmlns:a16="http://schemas.microsoft.com/office/drawing/2014/main" id="{312809C6-4345-4D37-8016-3C7F9E64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87150" y="5651642"/>
              <a:ext cx="402473" cy="406362"/>
            </a:xfrm>
            <a:prstGeom prst="rect">
              <a:avLst/>
            </a:prstGeom>
          </p:spPr>
        </p:pic>
        <p:cxnSp>
          <p:nvCxnSpPr>
            <p:cNvPr id="118" name="Conector: angular 117">
              <a:extLst>
                <a:ext uri="{FF2B5EF4-FFF2-40B4-BE49-F238E27FC236}">
                  <a16:creationId xmlns="" xmlns:a16="http://schemas.microsoft.com/office/drawing/2014/main" id="{CB8927AA-F3D6-44B9-93B6-B8BD7F057681}"/>
                </a:ext>
              </a:extLst>
            </p:cNvPr>
            <p:cNvCxnSpPr>
              <a:stCxn id="95" idx="2"/>
              <a:endCxn id="92" idx="2"/>
            </p:cNvCxnSpPr>
            <p:nvPr/>
          </p:nvCxnSpPr>
          <p:spPr>
            <a:xfrm rot="5400000" flipH="1">
              <a:off x="1521041" y="4941070"/>
              <a:ext cx="38104" cy="1286563"/>
            </a:xfrm>
            <a:prstGeom prst="bentConnector3">
              <a:avLst>
                <a:gd name="adj1" fmla="val -44845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CuadroTexto 118">
              <a:extLst>
                <a:ext uri="{FF2B5EF4-FFF2-40B4-BE49-F238E27FC236}">
                  <a16:creationId xmlns="" xmlns:a16="http://schemas.microsoft.com/office/drawing/2014/main" id="{84423416-B1EC-4BCC-9A09-CB788443E36C}"/>
                </a:ext>
              </a:extLst>
            </p:cNvPr>
            <p:cNvSpPr txBox="1"/>
            <p:nvPr/>
          </p:nvSpPr>
          <p:spPr>
            <a:xfrm>
              <a:off x="7237555" y="4929307"/>
              <a:ext cx="840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/>
                <a:t>11.     12.</a:t>
              </a:r>
              <a:endParaRPr lang="es-CO" sz="1400" dirty="0"/>
            </a:p>
          </p:txBody>
        </p:sp>
        <p:pic>
          <p:nvPicPr>
            <p:cNvPr id="120" name="Imagen 119">
              <a:extLst>
                <a:ext uri="{FF2B5EF4-FFF2-40B4-BE49-F238E27FC236}">
                  <a16:creationId xmlns="" xmlns:a16="http://schemas.microsoft.com/office/drawing/2014/main" id="{3914454E-4F52-4EE1-A0D1-207FD0BA1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8" t="8565" r="65171" b="25546"/>
            <a:stretch/>
          </p:blipFill>
          <p:spPr>
            <a:xfrm>
              <a:off x="7566212" y="5311535"/>
              <a:ext cx="320922" cy="282747"/>
            </a:xfrm>
            <a:prstGeom prst="rect">
              <a:avLst/>
            </a:prstGeom>
          </p:spPr>
        </p:pic>
        <p:sp>
          <p:nvSpPr>
            <p:cNvPr id="121" name="Rectángulo 120">
              <a:extLst>
                <a:ext uri="{FF2B5EF4-FFF2-40B4-BE49-F238E27FC236}">
                  <a16:creationId xmlns="" xmlns:a16="http://schemas.microsoft.com/office/drawing/2014/main" id="{E3D0CFC1-2B51-4739-B9D5-ADF7FF95E0C7}"/>
                </a:ext>
              </a:extLst>
            </p:cNvPr>
            <p:cNvSpPr/>
            <p:nvPr/>
          </p:nvSpPr>
          <p:spPr>
            <a:xfrm>
              <a:off x="4235267" y="4893789"/>
              <a:ext cx="3209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1400" dirty="0" smtClean="0"/>
                <a:t>6.</a:t>
              </a:r>
              <a:endParaRPr lang="es-CO" sz="1400" dirty="0"/>
            </a:p>
          </p:txBody>
        </p:sp>
        <p:pic>
          <p:nvPicPr>
            <p:cNvPr id="122" name="Imagen 121">
              <a:extLst>
                <a:ext uri="{FF2B5EF4-FFF2-40B4-BE49-F238E27FC236}">
                  <a16:creationId xmlns="" xmlns:a16="http://schemas.microsoft.com/office/drawing/2014/main" id="{FB5AA8EA-49D3-4583-91F4-2DA69E92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05"/>
            <a:stretch/>
          </p:blipFill>
          <p:spPr>
            <a:xfrm>
              <a:off x="8045653" y="4943108"/>
              <a:ext cx="720173" cy="622191"/>
            </a:xfrm>
            <a:prstGeom prst="rect">
              <a:avLst/>
            </a:prstGeom>
          </p:spPr>
        </p:pic>
        <p:cxnSp>
          <p:nvCxnSpPr>
            <p:cNvPr id="123" name="Conector recto de flecha 122">
              <a:extLst>
                <a:ext uri="{FF2B5EF4-FFF2-40B4-BE49-F238E27FC236}">
                  <a16:creationId xmlns="" xmlns:a16="http://schemas.microsoft.com/office/drawing/2014/main" id="{696A3FC4-954F-4BCC-828D-A6D66E9D7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7142" y="5264907"/>
              <a:ext cx="95889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de flecha 123">
              <a:extLst>
                <a:ext uri="{FF2B5EF4-FFF2-40B4-BE49-F238E27FC236}">
                  <a16:creationId xmlns="" xmlns:a16="http://schemas.microsoft.com/office/drawing/2014/main" id="{5A9BA38E-2B70-4FA2-88BF-CEA01569C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196" y="5264907"/>
              <a:ext cx="95889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de flecha 124">
              <a:extLst>
                <a:ext uri="{FF2B5EF4-FFF2-40B4-BE49-F238E27FC236}">
                  <a16:creationId xmlns="" xmlns:a16="http://schemas.microsoft.com/office/drawing/2014/main" id="{D551DF2A-0C0D-4450-B009-21C890B6E0BB}"/>
                </a:ext>
              </a:extLst>
            </p:cNvPr>
            <p:cNvCxnSpPr>
              <a:cxnSpLocks/>
            </p:cNvCxnSpPr>
            <p:nvPr/>
          </p:nvCxnSpPr>
          <p:spPr>
            <a:xfrm>
              <a:off x="8746665" y="5264907"/>
              <a:ext cx="61106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CuadroTexto 125">
              <a:extLst>
                <a:ext uri="{FF2B5EF4-FFF2-40B4-BE49-F238E27FC236}">
                  <a16:creationId xmlns="" xmlns:a16="http://schemas.microsoft.com/office/drawing/2014/main" id="{6B93CFA4-24D2-4921-9CD6-AB1D80B91ACD}"/>
                </a:ext>
              </a:extLst>
            </p:cNvPr>
            <p:cNvSpPr txBox="1"/>
            <p:nvPr/>
          </p:nvSpPr>
          <p:spPr>
            <a:xfrm>
              <a:off x="10390804" y="4938474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/>
                <a:t>15.</a:t>
              </a:r>
            </a:p>
          </p:txBody>
        </p:sp>
        <p:pic>
          <p:nvPicPr>
            <p:cNvPr id="127" name="Imagen 126">
              <a:extLst>
                <a:ext uri="{FF2B5EF4-FFF2-40B4-BE49-F238E27FC236}">
                  <a16:creationId xmlns="" xmlns:a16="http://schemas.microsoft.com/office/drawing/2014/main" id="{044ABB9A-2C70-4813-95D0-24C084FFA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8" t="8565" r="65171" b="25546"/>
            <a:stretch/>
          </p:blipFill>
          <p:spPr>
            <a:xfrm>
              <a:off x="10391470" y="5311535"/>
              <a:ext cx="320922" cy="282747"/>
            </a:xfrm>
            <a:prstGeom prst="rect">
              <a:avLst/>
            </a:prstGeom>
          </p:spPr>
        </p:pic>
        <p:cxnSp>
          <p:nvCxnSpPr>
            <p:cNvPr id="128" name="Conector recto de flecha 127">
              <a:extLst>
                <a:ext uri="{FF2B5EF4-FFF2-40B4-BE49-F238E27FC236}">
                  <a16:creationId xmlns="" xmlns:a16="http://schemas.microsoft.com/office/drawing/2014/main" id="{87B814A3-3FF3-482E-BA44-F8984B43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291307" y="5264907"/>
              <a:ext cx="61106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0" name="Rectangle 18">
            <a:extLst>
              <a:ext uri="{FF2B5EF4-FFF2-40B4-BE49-F238E27FC236}">
                <a16:creationId xmlns="" xmlns:a16="http://schemas.microsoft.com/office/drawing/2014/main" id="{3A6C22C1-165C-4ED3-8D75-311A20022C16}"/>
              </a:ext>
            </a:extLst>
          </p:cNvPr>
          <p:cNvSpPr txBox="1">
            <a:spLocks noChangeArrowheads="1"/>
          </p:cNvSpPr>
          <p:nvPr/>
        </p:nvSpPr>
        <p:spPr>
          <a:xfrm>
            <a:off x="2238672" y="36152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>
                <a:solidFill>
                  <a:schemeClr val="accent1">
                    <a:lumMod val="75000"/>
                  </a:schemeClr>
                </a:solidFill>
              </a:rPr>
              <a:t>Pasos de ejecución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903" y="5992308"/>
            <a:ext cx="496047" cy="49604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399" y="5711797"/>
            <a:ext cx="496047" cy="49604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3502" y="5740658"/>
            <a:ext cx="496047" cy="49604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966" y="3811147"/>
            <a:ext cx="678334" cy="612154"/>
          </a:xfrm>
          <a:prstGeom prst="rect">
            <a:avLst/>
          </a:prstGeom>
        </p:spPr>
      </p:pic>
      <p:pic>
        <p:nvPicPr>
          <p:cNvPr id="59" name="Imagen 115">
            <a:extLst>
              <a:ext uri="{FF2B5EF4-FFF2-40B4-BE49-F238E27FC236}">
                <a16:creationId xmlns="" xmlns:a16="http://schemas.microsoft.com/office/drawing/2014/main" id="{25961071-F948-4874-A680-60A59B366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2996" y="5804039"/>
            <a:ext cx="402473" cy="406362"/>
          </a:xfrm>
          <a:prstGeom prst="rect">
            <a:avLst/>
          </a:prstGeom>
        </p:spPr>
      </p:pic>
      <p:pic>
        <p:nvPicPr>
          <p:cNvPr id="60" name="Imagen 115">
            <a:extLst>
              <a:ext uri="{FF2B5EF4-FFF2-40B4-BE49-F238E27FC236}">
                <a16:creationId xmlns="" xmlns:a16="http://schemas.microsoft.com/office/drawing/2014/main" id="{25961071-F948-4874-A680-60A59B366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1780" y="977993"/>
            <a:ext cx="402473" cy="4063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801" y="3819247"/>
            <a:ext cx="678334" cy="612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211" y="4314658"/>
            <a:ext cx="519489" cy="519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5997" y="4426501"/>
            <a:ext cx="23958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s-CO" sz="1050" dirty="0" smtClean="0"/>
              <a:t>Generación Pallets Pedido Adicional</a:t>
            </a:r>
          </a:p>
          <a:p>
            <a:pPr marL="171450" indent="-171450">
              <a:buFont typeface="Arial"/>
              <a:buChar char="•"/>
            </a:pPr>
            <a:r>
              <a:rPr lang="es-CO" sz="1050" dirty="0" smtClean="0"/>
              <a:t>Estado de Resultados del modelo</a:t>
            </a:r>
            <a:endParaRPr lang="es-CO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10394710" y="4420167"/>
            <a:ext cx="2099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s-CO" sz="1050" dirty="0" smtClean="0"/>
              <a:t>Validación Plan Furgones</a:t>
            </a:r>
          </a:p>
          <a:p>
            <a:pPr marL="171450" indent="-171450">
              <a:buFont typeface="Arial"/>
              <a:buChar char="•"/>
            </a:pPr>
            <a:r>
              <a:rPr lang="es-CO" sz="1050" dirty="0" smtClean="0"/>
              <a:t>Corrida Furgones Perecibles</a:t>
            </a:r>
            <a:endParaRPr lang="es-CO" sz="1050" dirty="0"/>
          </a:p>
        </p:txBody>
      </p:sp>
      <p:cxnSp>
        <p:nvCxnSpPr>
          <p:cNvPr id="67" name="Conector recto de flecha 95">
            <a:extLst>
              <a:ext uri="{FF2B5EF4-FFF2-40B4-BE49-F238E27FC236}">
                <a16:creationId xmlns="" xmlns:a16="http://schemas.microsoft.com/office/drawing/2014/main" id="{4603297B-1B0E-4050-873F-85FFA3ED0A35}"/>
              </a:ext>
            </a:extLst>
          </p:cNvPr>
          <p:cNvCxnSpPr>
            <a:cxnSpLocks/>
          </p:cNvCxnSpPr>
          <p:nvPr/>
        </p:nvCxnSpPr>
        <p:spPr>
          <a:xfrm>
            <a:off x="1239004" y="4493766"/>
            <a:ext cx="61106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3" name="Picture 72" descr="mage result for luna icon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4" y="3636438"/>
            <a:ext cx="555675" cy="61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Picture 74" descr="mage result for sol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35" y="3590734"/>
            <a:ext cx="570106" cy="60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8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886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3732" y="717898"/>
            <a:ext cx="10908268" cy="575699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9009"/>
            <a:ext cx="10922000" cy="569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35" y="695158"/>
            <a:ext cx="10394428" cy="58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9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886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3732" y="717898"/>
            <a:ext cx="10908268" cy="575699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79" y="881350"/>
            <a:ext cx="7782416" cy="22735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29009"/>
            <a:ext cx="10922000" cy="569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054" y="695158"/>
            <a:ext cx="2909908" cy="57885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3484592"/>
            <a:ext cx="7807158" cy="24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4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886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3732" y="717898"/>
            <a:ext cx="10908268" cy="575699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9009"/>
            <a:ext cx="10922000" cy="5698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94" y="800733"/>
            <a:ext cx="10927406" cy="50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5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2238672" y="36152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>
                <a:solidFill>
                  <a:schemeClr val="accent1">
                    <a:lumMod val="75000"/>
                  </a:schemeClr>
                </a:solidFill>
              </a:rPr>
              <a:t>Siguientes Pasos Fase II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8940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s-ES_tradnl" dirty="0">
                <a:solidFill>
                  <a:srgbClr val="000000"/>
                </a:solidFill>
              </a:rPr>
              <a:t>Ampliar </a:t>
            </a:r>
            <a:r>
              <a:rPr lang="es-ES_tradnl" dirty="0" err="1">
                <a:solidFill>
                  <a:srgbClr val="000000"/>
                </a:solidFill>
              </a:rPr>
              <a:t>Benchmark</a:t>
            </a:r>
            <a:r>
              <a:rPr lang="es-ES_tradnl" dirty="0">
                <a:solidFill>
                  <a:srgbClr val="000000"/>
                </a:solidFill>
              </a:rPr>
              <a:t> de </a:t>
            </a:r>
            <a:r>
              <a:rPr lang="es-ES_tradnl" dirty="0" err="1">
                <a:solidFill>
                  <a:srgbClr val="000000"/>
                </a:solidFill>
              </a:rPr>
              <a:t>Picking</a:t>
            </a:r>
            <a:r>
              <a:rPr lang="es-ES_tradnl" dirty="0">
                <a:solidFill>
                  <a:srgbClr val="000000"/>
                </a:solidFill>
              </a:rPr>
              <a:t> (Peso, </a:t>
            </a:r>
            <a:r>
              <a:rPr lang="es-ES_tradnl" dirty="0" err="1">
                <a:solidFill>
                  <a:srgbClr val="000000"/>
                </a:solidFill>
              </a:rPr>
              <a:t>Articulos</a:t>
            </a:r>
            <a:r>
              <a:rPr lang="es-ES_tradnl" dirty="0">
                <a:solidFill>
                  <a:srgbClr val="000000"/>
                </a:solidFill>
              </a:rPr>
              <a:t>, Bultos, Naves)</a:t>
            </a:r>
          </a:p>
          <a:p>
            <a:r>
              <a:rPr lang="es-ES_tradnl" dirty="0">
                <a:solidFill>
                  <a:srgbClr val="000000"/>
                </a:solidFill>
              </a:rPr>
              <a:t>Integración con Base de Datos Pre-Producción</a:t>
            </a:r>
          </a:p>
          <a:p>
            <a:r>
              <a:rPr lang="es-ES_tradnl" dirty="0"/>
              <a:t>Mejora de los modelos (Desempeño) </a:t>
            </a:r>
          </a:p>
          <a:p>
            <a:r>
              <a:rPr lang="es-ES_tradnl" dirty="0">
                <a:solidFill>
                  <a:srgbClr val="008000"/>
                </a:solidFill>
              </a:rPr>
              <a:t>Integración entre modelos de </a:t>
            </a:r>
            <a:r>
              <a:rPr lang="es-ES_tradnl" dirty="0" smtClean="0">
                <a:solidFill>
                  <a:srgbClr val="008000"/>
                </a:solidFill>
              </a:rPr>
              <a:t>optimización (OK Pallets </a:t>
            </a:r>
            <a:r>
              <a:rPr lang="mr-IN" dirty="0" smtClean="0">
                <a:solidFill>
                  <a:srgbClr val="008000"/>
                </a:solidFill>
              </a:rPr>
              <a:t>–</a:t>
            </a:r>
            <a:r>
              <a:rPr lang="es-ES_tradnl" dirty="0" smtClean="0">
                <a:solidFill>
                  <a:srgbClr val="008000"/>
                </a:solidFill>
              </a:rPr>
              <a:t> </a:t>
            </a:r>
            <a:r>
              <a:rPr lang="es-ES_tradnl" dirty="0" err="1" smtClean="0">
                <a:solidFill>
                  <a:srgbClr val="008000"/>
                </a:solidFill>
              </a:rPr>
              <a:t>Picking</a:t>
            </a:r>
            <a:r>
              <a:rPr lang="es-ES_tradnl" dirty="0" smtClean="0">
                <a:solidFill>
                  <a:srgbClr val="008000"/>
                </a:solidFill>
              </a:rPr>
              <a:t>)</a:t>
            </a:r>
            <a:endParaRPr lang="es-ES_tradnl" dirty="0">
              <a:solidFill>
                <a:srgbClr val="008000"/>
              </a:solidFill>
            </a:endParaRPr>
          </a:p>
          <a:p>
            <a:r>
              <a:rPr lang="es-ES_tradnl" dirty="0">
                <a:solidFill>
                  <a:srgbClr val="000000"/>
                </a:solidFill>
              </a:rPr>
              <a:t>Flujo de proceso de los modelos y entrega de información a BD</a:t>
            </a:r>
          </a:p>
          <a:p>
            <a:r>
              <a:rPr lang="es-ES_tradnl" dirty="0">
                <a:solidFill>
                  <a:srgbClr val="000000"/>
                </a:solidFill>
              </a:rPr>
              <a:t>Definición de elementos para Aplicación Cargue de Furgones</a:t>
            </a:r>
          </a:p>
          <a:p>
            <a:r>
              <a:rPr lang="es-ES_tradnl" dirty="0">
                <a:solidFill>
                  <a:srgbClr val="000000"/>
                </a:solidFill>
              </a:rPr>
              <a:t>Desarrollo modelos para congelados, perecibles, fríos, mercancías</a:t>
            </a:r>
          </a:p>
          <a:p>
            <a:r>
              <a:rPr lang="es-ES_tradnl" dirty="0">
                <a:solidFill>
                  <a:srgbClr val="000000"/>
                </a:solidFill>
              </a:rPr>
              <a:t>Instalación CPLEX y modelos en </a:t>
            </a:r>
            <a:r>
              <a:rPr lang="es-ES_tradnl" dirty="0">
                <a:solidFill>
                  <a:srgbClr val="008000"/>
                </a:solidFill>
              </a:rPr>
              <a:t>Servidor en Favorita</a:t>
            </a:r>
          </a:p>
          <a:p>
            <a:r>
              <a:rPr lang="es-ES_tradnl" dirty="0">
                <a:solidFill>
                  <a:srgbClr val="008000"/>
                </a:solidFill>
              </a:rPr>
              <a:t>Realizar prueba de integración de legos a partir de máximo 3 tareas</a:t>
            </a:r>
            <a:r>
              <a:rPr lang="es-ES_tradnl" dirty="0" smtClean="0">
                <a:solidFill>
                  <a:srgbClr val="008000"/>
                </a:solidFill>
              </a:rPr>
              <a:t>. (OK)</a:t>
            </a:r>
            <a:endParaRPr lang="es-ES_tradnl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s-ES_trad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2238672" y="21599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>
                <a:solidFill>
                  <a:schemeClr val="accent1">
                    <a:lumMod val="75000"/>
                  </a:schemeClr>
                </a:solidFill>
              </a:rPr>
              <a:t>Compromisos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5204" y="918967"/>
            <a:ext cx="11648210" cy="435133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_tradnl" sz="1600" dirty="0">
                <a:solidFill>
                  <a:srgbClr val="008000"/>
                </a:solidFill>
              </a:rPr>
              <a:t>Entrega de vistas de la base de datos en Pre Producción Lunes 12 de Noviembre.</a:t>
            </a:r>
          </a:p>
          <a:p>
            <a:pPr algn="just">
              <a:lnSpc>
                <a:spcPct val="100000"/>
              </a:lnSpc>
            </a:pPr>
            <a:r>
              <a:rPr lang="es-ES_tradnl" sz="1600" dirty="0">
                <a:solidFill>
                  <a:srgbClr val="008000"/>
                </a:solidFill>
              </a:rPr>
              <a:t>Gestión de Permisos de 2 VPN y 2 Usuarios para acceso a base de datos</a:t>
            </a:r>
          </a:p>
          <a:p>
            <a:pPr algn="just">
              <a:lnSpc>
                <a:spcPct val="100000"/>
              </a:lnSpc>
            </a:pPr>
            <a:r>
              <a:rPr lang="es-ES_tradnl" sz="1600" dirty="0"/>
              <a:t>Revisar tema SISPE y Eureka (se va a validar el tema Eureka)</a:t>
            </a:r>
          </a:p>
          <a:p>
            <a:pPr algn="just">
              <a:lnSpc>
                <a:spcPct val="100000"/>
              </a:lnSpc>
            </a:pPr>
            <a:r>
              <a:rPr lang="es-ES_tradnl" sz="1600" dirty="0" err="1"/>
              <a:t>SmartBP</a:t>
            </a:r>
            <a:r>
              <a:rPr lang="es-ES_tradnl" sz="1600" dirty="0"/>
              <a:t> entregará el sentido del siguiente SKU </a:t>
            </a:r>
            <a:r>
              <a:rPr lang="es-ES_tradnl" sz="1600" dirty="0" smtClean="0"/>
              <a:t>como una salida en el modelo </a:t>
            </a:r>
            <a:r>
              <a:rPr lang="es-ES_tradnl" sz="1600" dirty="0" err="1"/>
              <a:t>Picking</a:t>
            </a:r>
            <a:endParaRPr lang="es-ES_tradnl" sz="1600" dirty="0"/>
          </a:p>
          <a:p>
            <a:pPr algn="just">
              <a:lnSpc>
                <a:spcPct val="100000"/>
              </a:lnSpc>
            </a:pPr>
            <a:r>
              <a:rPr lang="es-ES_tradnl" sz="1600" dirty="0"/>
              <a:t>En febrero se despliega MAX para Abastos y posteriormente las demás bodegas.</a:t>
            </a:r>
          </a:p>
          <a:p>
            <a:pPr algn="just">
              <a:lnSpc>
                <a:spcPct val="100000"/>
              </a:lnSpc>
            </a:pPr>
            <a:r>
              <a:rPr lang="es-ES_tradnl" sz="1600" dirty="0" smtClean="0"/>
              <a:t>Favorita entregará los Planos </a:t>
            </a:r>
            <a:r>
              <a:rPr lang="es-ES_tradnl" sz="1600" dirty="0"/>
              <a:t>de las bodegas restantes (fríos, perecibles, carnes, pollos, mercancías) con distancias </a:t>
            </a:r>
          </a:p>
          <a:p>
            <a:pPr algn="just">
              <a:lnSpc>
                <a:spcPct val="100000"/>
              </a:lnSpc>
            </a:pPr>
            <a:r>
              <a:rPr lang="es-ES_tradnl" sz="1600" dirty="0" smtClean="0"/>
              <a:t>Favorita entregará la Identificación </a:t>
            </a:r>
            <a:r>
              <a:rPr lang="es-ES_tradnl" sz="1600" dirty="0"/>
              <a:t>de </a:t>
            </a:r>
            <a:r>
              <a:rPr lang="es-ES_tradnl" sz="1600" dirty="0" smtClean="0"/>
              <a:t>“</a:t>
            </a:r>
            <a:r>
              <a:rPr lang="es-ES_tradnl" sz="1600" dirty="0" err="1" smtClean="0"/>
              <a:t>Articulos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paletizados</a:t>
            </a:r>
            <a:r>
              <a:rPr lang="es-ES_tradnl" sz="1600" dirty="0" smtClean="0"/>
              <a:t>” del proveedor y </a:t>
            </a:r>
            <a:r>
              <a:rPr lang="es-ES_tradnl" sz="1600" dirty="0"/>
              <a:t>unidades por </a:t>
            </a:r>
            <a:r>
              <a:rPr lang="es-ES_tradnl" sz="1600" dirty="0" smtClean="0"/>
              <a:t>pallet</a:t>
            </a:r>
            <a:endParaRPr lang="es-ES_tradnl" sz="1600" dirty="0"/>
          </a:p>
          <a:p>
            <a:pPr algn="just">
              <a:lnSpc>
                <a:spcPct val="100000"/>
              </a:lnSpc>
            </a:pPr>
            <a:r>
              <a:rPr lang="es-ES_tradnl" sz="1600" dirty="0" err="1" smtClean="0">
                <a:solidFill>
                  <a:srgbClr val="008000"/>
                </a:solidFill>
              </a:rPr>
              <a:t>SmartBP</a:t>
            </a:r>
            <a:r>
              <a:rPr lang="es-ES_tradnl" sz="1600" dirty="0" smtClean="0">
                <a:solidFill>
                  <a:srgbClr val="008000"/>
                </a:solidFill>
              </a:rPr>
              <a:t> garantiza que todos los </a:t>
            </a:r>
            <a:r>
              <a:rPr lang="es-ES_tradnl" sz="1600" dirty="0">
                <a:solidFill>
                  <a:srgbClr val="008000"/>
                </a:solidFill>
              </a:rPr>
              <a:t>modelos garantizarán una solución factible para cada corrida.</a:t>
            </a:r>
          </a:p>
          <a:p>
            <a:pPr algn="just">
              <a:lnSpc>
                <a:spcPct val="100000"/>
              </a:lnSpc>
            </a:pPr>
            <a:r>
              <a:rPr lang="es-ES_tradnl" sz="1600" dirty="0" err="1" smtClean="0"/>
              <a:t>SmartBP</a:t>
            </a:r>
            <a:r>
              <a:rPr lang="es-ES_tradnl" sz="1600" dirty="0" smtClean="0"/>
              <a:t> enviará una definición </a:t>
            </a:r>
            <a:r>
              <a:rPr lang="es-ES_tradnl" sz="1600" dirty="0"/>
              <a:t>de </a:t>
            </a:r>
            <a:r>
              <a:rPr lang="es-ES_tradnl" sz="1600" dirty="0" smtClean="0"/>
              <a:t>reglas </a:t>
            </a:r>
            <a:r>
              <a:rPr lang="es-ES_tradnl" sz="1600" dirty="0"/>
              <a:t>para los campos en la base de datos (</a:t>
            </a:r>
            <a:r>
              <a:rPr lang="es-ES_tradnl" sz="1600" dirty="0" err="1"/>
              <a:t>Ej</a:t>
            </a:r>
            <a:r>
              <a:rPr lang="es-ES_tradnl" sz="1600" dirty="0"/>
              <a:t>: No Duplicados, No Nulos, valor máximo, etc.</a:t>
            </a:r>
            <a:r>
              <a:rPr lang="es-ES_tradnl" sz="1600" dirty="0" smtClean="0"/>
              <a:t>) que Favorita debe implementar en las vistas de las bases de datos que </a:t>
            </a:r>
            <a:r>
              <a:rPr lang="es-ES_tradnl" sz="1600" dirty="0" err="1" smtClean="0"/>
              <a:t>alilmentarán</a:t>
            </a:r>
            <a:r>
              <a:rPr lang="es-ES_tradnl" sz="1600" dirty="0" smtClean="0"/>
              <a:t> los modelos</a:t>
            </a:r>
            <a:endParaRPr lang="es-ES_tradnl" sz="1600" dirty="0"/>
          </a:p>
          <a:p>
            <a:pPr algn="just">
              <a:lnSpc>
                <a:spcPct val="100000"/>
              </a:lnSpc>
            </a:pPr>
            <a:r>
              <a:rPr lang="es-ES_tradnl" sz="1600" dirty="0"/>
              <a:t>Definir en conjunto estrategia de contingencia por fallas en servidor y planes de contingencia por fallos en datos y/o modelos.</a:t>
            </a:r>
          </a:p>
          <a:p>
            <a:pPr algn="just">
              <a:lnSpc>
                <a:spcPct val="100000"/>
              </a:lnSpc>
            </a:pPr>
            <a:r>
              <a:rPr lang="es-ES_tradnl" sz="1600" dirty="0" err="1" smtClean="0"/>
              <a:t>SmartBP</a:t>
            </a:r>
            <a:r>
              <a:rPr lang="es-ES_tradnl" sz="1600" dirty="0" smtClean="0"/>
              <a:t> Definirá la </a:t>
            </a:r>
            <a:r>
              <a:rPr lang="es-ES_tradnl" sz="1600" dirty="0"/>
              <a:t>pantalla de monitoreo de estatus de generación de tareas y progreso de las tareas generadas</a:t>
            </a:r>
          </a:p>
          <a:p>
            <a:pPr algn="just">
              <a:lnSpc>
                <a:spcPct val="100000"/>
              </a:lnSpc>
            </a:pPr>
            <a:r>
              <a:rPr lang="es-ES_tradnl" sz="1600" dirty="0"/>
              <a:t>Definición de Métricas económicas como Número de Pallet, costo transporte, número de legos, bultos estibados, distancia recorrida, distancia/bulto, USD/metro recorrido y USD/bulto </a:t>
            </a:r>
            <a:r>
              <a:rPr lang="es-ES_tradnl" sz="1600" dirty="0" smtClean="0"/>
              <a:t>estibado que se utilizarán para medir el desempeño de los modelos frente a la generación de tareas del actual sistema.  </a:t>
            </a:r>
          </a:p>
          <a:p>
            <a:pPr algn="just">
              <a:lnSpc>
                <a:spcPct val="100000"/>
              </a:lnSpc>
            </a:pPr>
            <a:r>
              <a:rPr lang="es-ES_tradnl" sz="1600" dirty="0" smtClean="0"/>
              <a:t>Favorita Averiguará </a:t>
            </a:r>
            <a:r>
              <a:rPr lang="es-ES_tradnl" sz="1600" dirty="0"/>
              <a:t>el procedimiento realizado por el </a:t>
            </a:r>
            <a:r>
              <a:rPr lang="es-ES_tradnl" sz="1600" dirty="0" smtClean="0"/>
              <a:t>agrupador en Abastos, ¿cómo </a:t>
            </a:r>
            <a:r>
              <a:rPr lang="es-ES_tradnl" sz="1600" dirty="0"/>
              <a:t>se genera esta </a:t>
            </a:r>
            <a:r>
              <a:rPr lang="es-ES_tradnl" sz="1600" dirty="0" smtClean="0"/>
              <a:t>tarea de agrupación de pallets?.</a:t>
            </a:r>
            <a:endParaRPr lang="es-ES_tradnl" sz="1600" dirty="0"/>
          </a:p>
          <a:p>
            <a:pPr algn="just">
              <a:lnSpc>
                <a:spcPct val="100000"/>
              </a:lnSpc>
            </a:pP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2309196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9368" y="376835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600" dirty="0">
                <a:solidFill>
                  <a:schemeClr val="bg2">
                    <a:lumMod val="50000"/>
                  </a:schemeClr>
                </a:solidFill>
              </a:rPr>
              <a:t>Ing. Carlos Mario Socarrás M.Sc.</a:t>
            </a:r>
          </a:p>
          <a:p>
            <a:r>
              <a:rPr lang="sk-SK" sz="1600" dirty="0">
                <a:solidFill>
                  <a:schemeClr val="bg2">
                    <a:lumMod val="50000"/>
                  </a:schemeClr>
                </a:solidFill>
              </a:rPr>
              <a:t>Managing Director </a:t>
            </a:r>
          </a:p>
          <a:p>
            <a:r>
              <a:rPr lang="is-IS" sz="1600" dirty="0">
                <a:solidFill>
                  <a:schemeClr val="bg2">
                    <a:lumMod val="50000"/>
                  </a:schemeClr>
                </a:solidFill>
              </a:rPr>
              <a:t>Movil (+57) 300 5685336</a:t>
            </a:r>
          </a:p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hlinkClick r:id="rId3"/>
              </a:rPr>
              <a:t>carlos.socarras@smart-bp.com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hlinkClick r:id="rId4"/>
              </a:rPr>
              <a:t>www.smart-bp.com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CO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4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2238672" y="36152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Pruebas de Picking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7019" y="1155726"/>
            <a:ext cx="4329091" cy="4351338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Pedido Local: 112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Nave: 2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Tipo de pallet: Contaminable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Distancia estimada:</a:t>
            </a:r>
            <a:r>
              <a:rPr lang="es-CO" sz="1800" dirty="0">
                <a:solidFill>
                  <a:srgbClr val="000000"/>
                </a:solidFill>
                <a:latin typeface="Arial" charset="0"/>
              </a:rPr>
              <a:t> 662 </a:t>
            </a:r>
            <a:r>
              <a:rPr lang="es-CO" sz="1800" dirty="0">
                <a:latin typeface="Arial" charset="0"/>
              </a:rPr>
              <a:t>m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Distancia real: ~ 660 m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Peso Total: 801 Kg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Altura: 1.85 m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Códigos de Barra: 30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Bultos: 76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Fecha: 24/10/2018</a:t>
            </a:r>
          </a:p>
        </p:txBody>
      </p:sp>
      <p:pic>
        <p:nvPicPr>
          <p:cNvPr id="5" name="Picture 4" descr="picking pallet cread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2758" r="19960"/>
          <a:stretch/>
        </p:blipFill>
        <p:spPr>
          <a:xfrm>
            <a:off x="3651151" y="912855"/>
            <a:ext cx="8400294" cy="51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cking SB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4" r="56345"/>
          <a:stretch/>
        </p:blipFill>
        <p:spPr>
          <a:xfrm>
            <a:off x="7042074" y="809013"/>
            <a:ext cx="5020463" cy="5660361"/>
          </a:xfrm>
          <a:prstGeom prst="rect">
            <a:avLst/>
          </a:prstGeom>
        </p:spPr>
      </p:pic>
      <p:pic>
        <p:nvPicPr>
          <p:cNvPr id="3" name="Picture 2" descr="picking Fav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4" r="55700"/>
          <a:stretch/>
        </p:blipFill>
        <p:spPr>
          <a:xfrm>
            <a:off x="2341499" y="810292"/>
            <a:ext cx="5178427" cy="5640926"/>
          </a:xfrm>
          <a:prstGeom prst="rect">
            <a:avLst/>
          </a:prstGeom>
        </p:spPr>
      </p:pic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2238672" y="361523"/>
            <a:ext cx="7573749" cy="365543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Comparativo Tarea de Picking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684" y="1324267"/>
            <a:ext cx="3479177" cy="2261010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Pedido Local: 147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Nave: 1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Distancia Favorita:</a:t>
            </a:r>
            <a:r>
              <a:rPr lang="es-CO" sz="1800" dirty="0">
                <a:solidFill>
                  <a:srgbClr val="000000"/>
                </a:solidFill>
                <a:latin typeface="Arial" charset="0"/>
              </a:rPr>
              <a:t> 582 </a:t>
            </a:r>
            <a:r>
              <a:rPr lang="es-CO" sz="1800" dirty="0">
                <a:latin typeface="Arial" charset="0"/>
              </a:rPr>
              <a:t>m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Distancia Modelo: 563 m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Peso Total: 389 Kg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Altura: ~0.71 m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Códigos de Barra: 36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Bultos: 44</a:t>
            </a:r>
          </a:p>
          <a:p>
            <a:pPr>
              <a:lnSpc>
                <a:spcPct val="50000"/>
              </a:lnSpc>
            </a:pPr>
            <a:r>
              <a:rPr lang="es-CO" sz="1800" dirty="0">
                <a:latin typeface="Arial" charset="0"/>
              </a:rPr>
              <a:t>Fecha: Septiembre 2018</a:t>
            </a:r>
          </a:p>
          <a:p>
            <a:endParaRPr lang="es-CO" sz="1800" dirty="0"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3014" y="5631764"/>
            <a:ext cx="15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Favorita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00392" y="5697913"/>
            <a:ext cx="270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Modelo Picking</a:t>
            </a:r>
          </a:p>
        </p:txBody>
      </p:sp>
    </p:spTree>
    <p:extLst>
      <p:ext uri="{BB962C8B-B14F-4D97-AF65-F5344CB8AC3E}">
        <p14:creationId xmlns:p14="http://schemas.microsoft.com/office/powerpoint/2010/main" val="409810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/>
          <p:cNvSpPr txBox="1">
            <a:spLocks noChangeArrowheads="1"/>
          </p:cNvSpPr>
          <p:nvPr/>
        </p:nvSpPr>
        <p:spPr>
          <a:xfrm>
            <a:off x="1957295" y="313766"/>
            <a:ext cx="7933764" cy="368478"/>
          </a:xfrm>
          <a:prstGeom prst="rect">
            <a:avLst/>
          </a:prstGeom>
        </p:spPr>
        <p:txBody>
          <a:bodyPr vert="horz" lIns="117226" tIns="58613" rIns="117226" bIns="5861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accent1">
                    <a:lumMod val="75000"/>
                  </a:schemeClr>
                </a:solidFill>
              </a:rPr>
              <a:t>Prueba Paletizado y Picking Abastos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3333" y="2271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6235" y="853619"/>
            <a:ext cx="4188669" cy="22610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Local: 112 Supermaxi Tumbaco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Fecha de Tareas: 26/10/2018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Peso total pedido: </a:t>
            </a:r>
            <a:r>
              <a:rPr lang="es-CO" sz="1800" dirty="0">
                <a:solidFill>
                  <a:srgbClr val="000000"/>
                </a:solidFill>
                <a:latin typeface="Arial" charset="0"/>
              </a:rPr>
              <a:t>9578 Kg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Total Bultos: </a:t>
            </a:r>
            <a:r>
              <a:rPr lang="es-CO" sz="1800" dirty="0">
                <a:solidFill>
                  <a:srgbClr val="000000"/>
                </a:solidFill>
                <a:latin typeface="Arial" charset="0"/>
              </a:rPr>
              <a:t>1221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Número PEDIDO: 63183</a:t>
            </a:r>
          </a:p>
          <a:p>
            <a:pPr>
              <a:lnSpc>
                <a:spcPct val="100000"/>
              </a:lnSpc>
            </a:pPr>
            <a:endParaRPr lang="es-CO" sz="1800" dirty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  <a:p>
            <a:pPr>
              <a:lnSpc>
                <a:spcPct val="100000"/>
              </a:lnSpc>
            </a:pPr>
            <a:endParaRPr lang="es-CO" sz="1800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2" y="2880502"/>
            <a:ext cx="3137647" cy="3977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059" y="3120203"/>
            <a:ext cx="5513294" cy="3349326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6957448" y="853619"/>
            <a:ext cx="4188669" cy="2261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Local: 441 Supermaxi El Vergel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Fecha de Tareas: 26/10/2018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Peso total pedido: </a:t>
            </a:r>
            <a:r>
              <a:rPr lang="es-CO" sz="1800" dirty="0">
                <a:solidFill>
                  <a:srgbClr val="000000"/>
                </a:solidFill>
                <a:latin typeface="Arial" charset="0"/>
              </a:rPr>
              <a:t>7301 Kg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Total Bultos: </a:t>
            </a:r>
            <a:r>
              <a:rPr lang="es-CO" sz="1800" dirty="0">
                <a:solidFill>
                  <a:srgbClr val="000000"/>
                </a:solidFill>
                <a:latin typeface="Arial" charset="0"/>
              </a:rPr>
              <a:t>928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latin typeface="Arial" charset="0"/>
              </a:rPr>
              <a:t>Número PEDIDO: </a:t>
            </a:r>
            <a:r>
              <a:rPr lang="is-IS" sz="1800" dirty="0">
                <a:latin typeface="Arial" charset="0"/>
              </a:rPr>
              <a:t>63215 </a:t>
            </a:r>
            <a:endParaRPr lang="es-CO" sz="1800" dirty="0">
              <a:latin typeface="Arial" charset="0"/>
            </a:endParaRPr>
          </a:p>
          <a:p>
            <a:pPr>
              <a:lnSpc>
                <a:spcPct val="100000"/>
              </a:lnSpc>
            </a:pPr>
            <a:endParaRPr lang="es-CO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6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43120</TotalTime>
  <Words>3750</Words>
  <Application>Microsoft Macintosh PowerPoint</Application>
  <PresentationFormat>Custom</PresentationFormat>
  <Paragraphs>1246</Paragraphs>
  <Slides>66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Tema de Office</vt:lpstr>
      <vt:lpstr>Cierre Fase I Soluciones de Optimización  Corporación Favorita, Noviembre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Camilo Andres Arevalo Contreras</dc:creator>
  <cp:lastModifiedBy>Mario Socarras</cp:lastModifiedBy>
  <cp:revision>282</cp:revision>
  <dcterms:created xsi:type="dcterms:W3CDTF">2017-06-20T13:44:20Z</dcterms:created>
  <dcterms:modified xsi:type="dcterms:W3CDTF">2019-02-14T23:10:13Z</dcterms:modified>
</cp:coreProperties>
</file>